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911" r:id="rId6"/>
  </p:sldMasterIdLst>
  <p:notesMasterIdLst>
    <p:notesMasterId r:id="rId19"/>
  </p:notesMasterIdLst>
  <p:handoutMasterIdLst>
    <p:handoutMasterId r:id="rId20"/>
  </p:handoutMasterIdLst>
  <p:sldIdLst>
    <p:sldId id="265" r:id="rId7"/>
    <p:sldId id="271" r:id="rId8"/>
    <p:sldId id="341" r:id="rId9"/>
    <p:sldId id="272" r:id="rId10"/>
    <p:sldId id="273" r:id="rId11"/>
    <p:sldId id="274" r:id="rId12"/>
    <p:sldId id="360" r:id="rId13"/>
    <p:sldId id="354" r:id="rId14"/>
    <p:sldId id="311" r:id="rId15"/>
    <p:sldId id="358" r:id="rId16"/>
    <p:sldId id="359" r:id="rId17"/>
    <p:sldId id="361" r:id="rId18"/>
  </p:sldIdLst>
  <p:sldSz cx="9144000" cy="6858000" type="screen4x3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C807DBC-8C92-7C42-84D5-1C59FCFB9E44}">
          <p14:sldIdLst>
            <p14:sldId id="265"/>
            <p14:sldId id="271"/>
            <p14:sldId id="341"/>
            <p14:sldId id="272"/>
            <p14:sldId id="273"/>
            <p14:sldId id="274"/>
            <p14:sldId id="360"/>
            <p14:sldId id="354"/>
            <p14:sldId id="311"/>
            <p14:sldId id="358"/>
            <p14:sldId id="359"/>
            <p14:sldId id="361"/>
          </p14:sldIdLst>
        </p14:section>
        <p14:section name="Extra slide elements" id="{66EC97C3-BC0F-9648-AAE8-BA458CD38442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hews, Mandy (Public Health)" initials="MM(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9" autoAdjust="0"/>
    <p:restoredTop sz="94681" autoAdjust="0"/>
  </p:normalViewPr>
  <p:slideViewPr>
    <p:cSldViewPr snapToGrid="0" snapToObjects="1">
      <p:cViewPr>
        <p:scale>
          <a:sx n="76" d="100"/>
          <a:sy n="76" d="100"/>
        </p:scale>
        <p:origin x="-1272" y="72"/>
      </p:cViewPr>
      <p:guideLst>
        <p:guide orient="horz" pos="120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676"/>
    </p:cViewPr>
  </p:sorterViewPr>
  <p:notesViewPr>
    <p:cSldViewPr snapToGrid="0" snapToObjects="1">
      <p:cViewPr>
        <p:scale>
          <a:sx n="85" d="100"/>
          <a:sy n="85" d="100"/>
        </p:scale>
        <p:origin x="-2214" y="846"/>
      </p:cViewPr>
      <p:guideLst>
        <p:guide orient="horz" pos="310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1D71F-2657-BF40-9BA8-1341E8D62F20}" type="datetime1">
              <a:rPr lang="en-GB" smtClean="0"/>
              <a:t>06/12/2018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E869-81EB-AC4C-B612-80DE4181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4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A70F4-2FAD-3E41-BF6C-C5B1EEDE06E7}" type="datetime1">
              <a:rPr lang="en-GB" smtClean="0"/>
              <a:t>06/12/2018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A7B8-EAD2-9846-9761-91C91B5D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4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77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to introduce group</a:t>
            </a:r>
            <a:r>
              <a:rPr lang="en-GB" baseline="0" dirty="0" smtClean="0"/>
              <a:t> discussions on merits of prior approval, issues which will need to be overcome and pros/cons of each method. Record feedback on sheet on the table – 15 </a:t>
            </a:r>
            <a:r>
              <a:rPr lang="en-GB" baseline="0" dirty="0" err="1" smtClean="0"/>
              <a:t>mins</a:t>
            </a:r>
            <a:r>
              <a:rPr lang="en-GB" baseline="0" dirty="0" smtClean="0"/>
              <a:t>; then feedback to whole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04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2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Impact</a:t>
            </a:r>
            <a:r>
              <a:rPr lang="en-GB" baseline="0" dirty="0" smtClean="0"/>
              <a:t> of exit from EU?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0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50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Stakeholder consultation; updated based on feedback – launching via hubs </a:t>
            </a:r>
          </a:p>
          <a:p>
            <a:r>
              <a:rPr lang="en-GB" dirty="0" smtClean="0"/>
              <a:t>Support IAPs to review existing patients</a:t>
            </a:r>
          </a:p>
          <a:p>
            <a:r>
              <a:rPr lang="en-GB" dirty="0" smtClean="0"/>
              <a:t>Includes</a:t>
            </a:r>
            <a:r>
              <a:rPr lang="en-GB" baseline="0" dirty="0" smtClean="0"/>
              <a:t> reference to alternative therapies – e.g. rituximab in MG; link to policies on last slide</a:t>
            </a:r>
          </a:p>
          <a:p>
            <a:r>
              <a:rPr lang="en-GB" baseline="0" dirty="0" smtClean="0"/>
              <a:t>Advice on dosing in neurology</a:t>
            </a:r>
          </a:p>
          <a:p>
            <a:r>
              <a:rPr lang="en-GB" baseline="0" dirty="0" smtClean="0"/>
              <a:t>Guidance available on IG in ID in line with PHE recommendations – only relates to hep A, measles, polio, tetanus, varicella. Use of </a:t>
            </a:r>
            <a:r>
              <a:rPr lang="en-GB" baseline="0" dirty="0" err="1" smtClean="0"/>
              <a:t>Ig</a:t>
            </a:r>
            <a:r>
              <a:rPr lang="en-GB" baseline="0" dirty="0" smtClean="0"/>
              <a:t> in other infection associated conditions, e.g. staph toxic shock syndrome, c. diff – will be considered in the next phase of the review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38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5038" y="739775"/>
            <a:ext cx="492760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 at up to 20 IAPs in place across England – based on hub and spoke model. 6 in the North and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South; 4 in London; 3 in M&amp;E. 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 being provided include TOR, peer support via panel chairs’ calls, data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tool to support panels</a:t>
            </a:r>
            <a:r>
              <a:rPr lang="en-GB" baseline="0" dirty="0" smtClean="0"/>
              <a:t> to deliver those actions detailed on previous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43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14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9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737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57202" y="6460019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661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 title="arrow ico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8078" y="5514157"/>
            <a:ext cx="1222923" cy="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8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 and a bab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171103" y="3407833"/>
            <a:ext cx="3535738" cy="5667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171103" y="3974558"/>
            <a:ext cx="3383340" cy="32950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71103" y="1247095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5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HS England reversed ou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051" y="5487584"/>
            <a:ext cx="918569" cy="1003622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614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9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 smtClean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52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image close-up image of mal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94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black and white image close-up image of a young boy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5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1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image close-up image of 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9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a young gir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0365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76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628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3" y="749916"/>
            <a:ext cx="7356815" cy="6677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title="arrow ico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8078" y="5514157"/>
            <a:ext cx="1222923" cy="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80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5" y="1680295"/>
            <a:ext cx="7841707" cy="395073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6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737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57202" y="6460019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661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 title="arrow ico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8078" y="5514157"/>
            <a:ext cx="1222923" cy="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32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737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6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title="arrow icon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38078" y="5514157"/>
            <a:ext cx="1222923" cy="962486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661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9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737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6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title="arrow icon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38078" y="5514157"/>
            <a:ext cx="1222923" cy="962486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661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91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black and white close up image of young lad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3" y="467945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2" y="2813086"/>
            <a:ext cx="3675271" cy="90138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661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19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close-up image of male toddler/young bo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3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2" y="4949967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661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11" name="Picture 10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49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title="black and white image of male in glasse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5230365" y="1311260"/>
            <a:ext cx="3535738" cy="21607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48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dirty="0">
              <a:solidFill>
                <a:srgbClr val="0072C6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2" y="3641306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6" name="Picture 5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82765" y="14636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27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black and white close-up image of female nurs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3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2" y="4949967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661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9" name="Picture 8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13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30365" y="1311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230365" y="3641306"/>
            <a:ext cx="3535738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230365" y="4633106"/>
            <a:ext cx="3535738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43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title="black and white image of health professional in scrub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0365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230368" y="4002344"/>
            <a:ext cx="3535739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230368" y="4994138"/>
            <a:ext cx="3535739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89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89110" y="1268928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90862" y="3429663"/>
            <a:ext cx="3504791" cy="92740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90840" y="4357343"/>
            <a:ext cx="3504789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40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 and a bab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171103" y="3407833"/>
            <a:ext cx="3535738" cy="5667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171103" y="3974558"/>
            <a:ext cx="3383340" cy="32950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71103" y="1247095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74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NHS England reversed ou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051" y="5487584"/>
            <a:ext cx="918569" cy="1003622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614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9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 smtClean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67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image close-up image of mal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black and white close up image of young lad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3" y="467945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2" y="2813086"/>
            <a:ext cx="3675271" cy="90138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661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3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black and white image close-up image of a young boy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5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57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image close-up image of 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5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a young gir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0365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19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628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3" y="749916"/>
            <a:ext cx="7356815" cy="6677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title="arrow ico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8078" y="5514157"/>
            <a:ext cx="1222923" cy="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03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5" y="1680295"/>
            <a:ext cx="7841707" cy="395073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93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close-up image of male toddler/young bo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3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2" y="4949967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661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11" name="Picture 10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4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title="black and white image of male in glasse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5230365" y="1311260"/>
            <a:ext cx="3535738" cy="21607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48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2" y="3641306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pic>
        <p:nvPicPr>
          <p:cNvPr id="6" name="Picture 5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82765" y="14636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3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black and white close-up image of female nurs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3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2" y="4949967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661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9" name="Picture 8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0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30365" y="1311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230365" y="3641306"/>
            <a:ext cx="3535738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230365" y="4633106"/>
            <a:ext cx="3535738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8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title="black and white image of health professional in scrub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0365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230368" y="4002344"/>
            <a:ext cx="3535739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230368" y="4994138"/>
            <a:ext cx="3535739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2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89110" y="1268928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90862" y="3429663"/>
            <a:ext cx="3504791" cy="92740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90840" y="4357343"/>
            <a:ext cx="3504789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5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457200" y="63566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www.england.nhs.uk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3" y="749916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 smtClean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8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81" r:id="rId4"/>
    <p:sldLayoutId id="2147483684" r:id="rId5"/>
    <p:sldLayoutId id="2147483683" r:id="rId6"/>
    <p:sldLayoutId id="2147483685" r:id="rId7"/>
    <p:sldLayoutId id="2147483686" r:id="rId8"/>
    <p:sldLayoutId id="2147483687" r:id="rId9"/>
    <p:sldLayoutId id="2147483688" r:id="rId10"/>
    <p:sldLayoutId id="2147483680" r:id="rId11"/>
    <p:sldLayoutId id="2147483672" r:id="rId12"/>
    <p:sldLayoutId id="2147483679" r:id="rId13"/>
    <p:sldLayoutId id="2147483676" r:id="rId14"/>
    <p:sldLayoutId id="2147483677" r:id="rId15"/>
    <p:sldLayoutId id="2147483650" r:id="rId16"/>
    <p:sldLayoutId id="2147483678" r:id="rId1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457200" y="63566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>
                <a:solidFill>
                  <a:prstClr val="black"/>
                </a:solidFill>
              </a:rPr>
              <a:t>www.england.nhs.uk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3" y="749916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 smtClean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0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specialised-commissioning-document-library/policy-statements-urgent-policy-statements/" TargetMode="External"/><Relationship Id="rId2" Type="http://schemas.openxmlformats.org/officeDocument/2006/relationships/hyperlink" Target="https://www.england.nhs.uk/specialised-commissioning-document-library/routinely-commissioned-policies/" TargetMode="Externa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s://www.gov.uk/government/publications/immunoglobulin-when-to-u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13150" y="2480567"/>
            <a:ext cx="5085567" cy="2354480"/>
          </a:xfrm>
        </p:spPr>
        <p:txBody>
          <a:bodyPr/>
          <a:lstStyle/>
          <a:p>
            <a:r>
              <a:rPr lang="en-US" dirty="0" smtClean="0"/>
              <a:t>NHS England commissioning update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Mandy Matthews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December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your groups consider the following:</a:t>
            </a:r>
          </a:p>
          <a:p>
            <a:r>
              <a:rPr lang="en-GB" dirty="0" smtClean="0"/>
              <a:t>Options:</a:t>
            </a:r>
          </a:p>
          <a:p>
            <a:pPr lvl="1"/>
            <a:r>
              <a:rPr lang="en-GB" dirty="0" smtClean="0"/>
              <a:t>MDSAS national immunoglobulin database</a:t>
            </a:r>
          </a:p>
          <a:p>
            <a:pPr lvl="1"/>
            <a:r>
              <a:rPr lang="en-GB" dirty="0" smtClean="0"/>
              <a:t>Blueteq</a:t>
            </a:r>
          </a:p>
          <a:p>
            <a:r>
              <a:rPr lang="en-GB" dirty="0" smtClean="0"/>
              <a:t>Pros and cons of each system?</a:t>
            </a:r>
          </a:p>
          <a:p>
            <a:r>
              <a:rPr lang="en-GB" dirty="0" smtClean="0"/>
              <a:t>Issues for providers?</a:t>
            </a:r>
          </a:p>
          <a:p>
            <a:r>
              <a:rPr lang="en-GB" dirty="0" smtClean="0"/>
              <a:t>What would support implementation?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Prior Approval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18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your groups consider:</a:t>
            </a:r>
          </a:p>
          <a:p>
            <a:r>
              <a:rPr lang="en-GB" dirty="0" smtClean="0"/>
              <a:t>Progress so far</a:t>
            </a:r>
          </a:p>
          <a:p>
            <a:r>
              <a:rPr lang="en-GB" dirty="0" smtClean="0"/>
              <a:t>Issues, concerns</a:t>
            </a:r>
          </a:p>
          <a:p>
            <a:r>
              <a:rPr lang="en-GB" dirty="0" smtClean="0"/>
              <a:t>Resources required to support the panel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Sub-regional Immunoglobulin Panels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2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 smtClean="0"/>
              <a:t>Rituximab, as a treatment option, in :</a:t>
            </a:r>
          </a:p>
          <a:p>
            <a:r>
              <a:rPr lang="en-GB" sz="1800" dirty="0" smtClean="0"/>
              <a:t>Anti-NMDAR </a:t>
            </a:r>
            <a:r>
              <a:rPr lang="en-GB" sz="1800" dirty="0"/>
              <a:t>autoimmune </a:t>
            </a:r>
            <a:r>
              <a:rPr lang="en-GB" sz="1800" dirty="0" smtClean="0"/>
              <a:t>encephalitis</a:t>
            </a:r>
          </a:p>
          <a:p>
            <a:r>
              <a:rPr lang="en-GB" sz="1800" dirty="0" err="1" smtClean="0"/>
              <a:t>Cytopaenia</a:t>
            </a:r>
            <a:r>
              <a:rPr lang="en-GB" sz="1800" dirty="0" smtClean="0"/>
              <a:t> </a:t>
            </a:r>
            <a:r>
              <a:rPr lang="en-GB" sz="1800" dirty="0"/>
              <a:t>complicating primary </a:t>
            </a:r>
            <a:r>
              <a:rPr lang="en-GB" sz="1800" dirty="0" smtClean="0"/>
              <a:t>immunodeficiency</a:t>
            </a:r>
          </a:p>
          <a:p>
            <a:r>
              <a:rPr lang="en-GB" sz="1800" dirty="0" err="1" smtClean="0"/>
              <a:t>Dermatomyositis</a:t>
            </a:r>
            <a:r>
              <a:rPr lang="en-GB" sz="1800" dirty="0" smtClean="0"/>
              <a:t> </a:t>
            </a:r>
            <a:r>
              <a:rPr lang="en-GB" sz="1800" dirty="0"/>
              <a:t>and </a:t>
            </a:r>
            <a:r>
              <a:rPr lang="en-GB" sz="1800" dirty="0" err="1"/>
              <a:t>polymyositis</a:t>
            </a:r>
            <a:endParaRPr lang="en-GB" sz="1800" dirty="0" smtClean="0"/>
          </a:p>
          <a:p>
            <a:r>
              <a:rPr lang="en-GB" sz="1800" dirty="0" err="1"/>
              <a:t>Immunobullous</a:t>
            </a:r>
            <a:r>
              <a:rPr lang="en-GB" sz="1800" dirty="0"/>
              <a:t> </a:t>
            </a:r>
            <a:r>
              <a:rPr lang="en-GB" sz="1800" dirty="0" smtClean="0"/>
              <a:t>Disease</a:t>
            </a:r>
          </a:p>
          <a:p>
            <a:pPr marL="0" indent="0">
              <a:buNone/>
            </a:pPr>
            <a:r>
              <a:rPr lang="en-GB" sz="1800" dirty="0" smtClean="0"/>
              <a:t>Commissioning policies and position statements are available at</a:t>
            </a:r>
            <a:r>
              <a:rPr lang="en-GB" sz="1800" dirty="0"/>
              <a:t>: </a:t>
            </a:r>
            <a:r>
              <a:rPr lang="en-GB" sz="1800" dirty="0">
                <a:hlinkClick r:id="rId2"/>
              </a:rPr>
              <a:t>https://www.england.nhs.uk/specialised-commissioning-document-library/routinely-commissioned-policies</a:t>
            </a:r>
            <a:r>
              <a:rPr lang="en-GB" sz="1800" dirty="0" smtClean="0">
                <a:hlinkClick r:id="rId2"/>
              </a:rPr>
              <a:t>/</a:t>
            </a:r>
            <a:r>
              <a:rPr lang="en-GB" sz="1800" dirty="0"/>
              <a:t> and </a:t>
            </a:r>
            <a:r>
              <a:rPr lang="en-GB" sz="1800" dirty="0">
                <a:hlinkClick r:id="rId3"/>
              </a:rPr>
              <a:t>https://www.england.nhs.uk/specialised-commissioning-document-library/policy-statements-urgent-policy-statements</a:t>
            </a:r>
            <a:r>
              <a:rPr lang="en-GB" sz="1800" dirty="0" smtClean="0">
                <a:hlinkClick r:id="rId3"/>
              </a:rPr>
              <a:t>/</a:t>
            </a:r>
            <a:r>
              <a:rPr lang="en-GB" sz="1800" dirty="0" smtClean="0"/>
              <a:t> </a:t>
            </a: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Public Health England provides advice on use of immunoglobulin at</a:t>
            </a:r>
            <a:r>
              <a:rPr lang="en-GB" sz="1800" dirty="0"/>
              <a:t>: </a:t>
            </a:r>
            <a:r>
              <a:rPr lang="en-GB" sz="1800" dirty="0">
                <a:hlinkClick r:id="rId4"/>
              </a:rPr>
              <a:t>https://</a:t>
            </a:r>
            <a:r>
              <a:rPr lang="en-GB" sz="1800" dirty="0" smtClean="0">
                <a:hlinkClick r:id="rId4"/>
              </a:rPr>
              <a:t>www.gov.uk/government/publications/immunoglobulin-when-to-use</a:t>
            </a:r>
            <a:r>
              <a:rPr lang="en-GB" sz="1800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links: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80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NHS England is responsible commissioner for immunoglobulin</a:t>
            </a:r>
          </a:p>
          <a:p>
            <a:r>
              <a:rPr lang="en-US" dirty="0" smtClean="0"/>
              <a:t>2017/18 annual spend approaching £190 million in England</a:t>
            </a:r>
          </a:p>
          <a:p>
            <a:r>
              <a:rPr lang="en-US" dirty="0" smtClean="0"/>
              <a:t>Commissioned in line with national Clinical Guidelines</a:t>
            </a:r>
          </a:p>
          <a:p>
            <a:r>
              <a:rPr lang="en-US" dirty="0" smtClean="0"/>
              <a:t>Significant supply issues in 2018</a:t>
            </a:r>
          </a:p>
          <a:p>
            <a:pPr lvl="1"/>
            <a:r>
              <a:rPr lang="en-US" dirty="0" smtClean="0"/>
              <a:t>Patient care</a:t>
            </a:r>
          </a:p>
          <a:p>
            <a:pPr lvl="1"/>
            <a:r>
              <a:rPr lang="en-US" dirty="0" smtClean="0"/>
              <a:t>Resources required to manage supplies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Use of immunoglobulin in England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Availability – nationally &amp; globally</a:t>
            </a:r>
          </a:p>
          <a:p>
            <a:r>
              <a:rPr lang="en-GB" dirty="0" smtClean="0"/>
              <a:t>On-going growth in use</a:t>
            </a:r>
          </a:p>
          <a:p>
            <a:r>
              <a:rPr lang="en-GB" dirty="0" smtClean="0"/>
              <a:t>CART-T </a:t>
            </a:r>
          </a:p>
          <a:p>
            <a:r>
              <a:rPr lang="en-GB" dirty="0" smtClean="0"/>
              <a:t>Market share of products and risk if a supply issue; product choice</a:t>
            </a:r>
          </a:p>
          <a:p>
            <a:r>
              <a:rPr lang="en-GB" dirty="0" smtClean="0"/>
              <a:t>Variation in use, e.g. indication, dose, frequency</a:t>
            </a:r>
          </a:p>
          <a:p>
            <a:r>
              <a:rPr lang="en-GB" dirty="0" smtClean="0"/>
              <a:t>Decision making – how robust, variation in IAPs, IFRs</a:t>
            </a:r>
          </a:p>
          <a:p>
            <a:r>
              <a:rPr lang="en-GB" dirty="0" smtClean="0"/>
              <a:t>Data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Significant risks: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31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Improved collaborative working – Commercial medicines unit, clinicians, NHS England, Public Health England, MDSAS</a:t>
            </a:r>
          </a:p>
          <a:p>
            <a:r>
              <a:rPr lang="en-GB" dirty="0" smtClean="0"/>
              <a:t>Immunoglobulin project working group</a:t>
            </a:r>
          </a:p>
          <a:p>
            <a:r>
              <a:rPr lang="en-GB" dirty="0" smtClean="0"/>
              <a:t>Review of the current Clinical Guidelines for Immunoglobulin use</a:t>
            </a:r>
          </a:p>
          <a:p>
            <a:r>
              <a:rPr lang="en-GB" dirty="0" smtClean="0"/>
              <a:t>Sub-regional Immunoglobulin Panels</a:t>
            </a:r>
          </a:p>
          <a:p>
            <a:r>
              <a:rPr lang="en-GB" dirty="0" smtClean="0"/>
              <a:t>Proposed CQUIN for 2019/20</a:t>
            </a:r>
          </a:p>
          <a:p>
            <a:r>
              <a:rPr lang="en-GB" dirty="0" smtClean="0"/>
              <a:t>Proposed prior approval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Steps to manage risk: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9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Launching 1</a:t>
            </a:r>
            <a:r>
              <a:rPr lang="en-GB" baseline="30000" dirty="0" smtClean="0"/>
              <a:t>st</a:t>
            </a:r>
            <a:r>
              <a:rPr lang="en-GB" dirty="0" smtClean="0"/>
              <a:t> four sections:</a:t>
            </a:r>
          </a:p>
          <a:p>
            <a:pPr lvl="1"/>
            <a:r>
              <a:rPr lang="en-GB" dirty="0" smtClean="0"/>
              <a:t>Haematology</a:t>
            </a:r>
          </a:p>
          <a:p>
            <a:pPr lvl="1"/>
            <a:r>
              <a:rPr lang="en-GB" dirty="0" smtClean="0"/>
              <a:t>Immunology</a:t>
            </a:r>
          </a:p>
          <a:p>
            <a:pPr lvl="1"/>
            <a:r>
              <a:rPr lang="en-GB" dirty="0" smtClean="0"/>
              <a:t>Infectious diseases (specific)</a:t>
            </a:r>
          </a:p>
          <a:p>
            <a:pPr lvl="1"/>
            <a:r>
              <a:rPr lang="en-GB" dirty="0" smtClean="0"/>
              <a:t>Neurology</a:t>
            </a:r>
          </a:p>
          <a:p>
            <a:r>
              <a:rPr lang="en-GB" dirty="0" smtClean="0"/>
              <a:t>Next steps:</a:t>
            </a:r>
          </a:p>
          <a:p>
            <a:pPr lvl="1"/>
            <a:r>
              <a:rPr lang="en-GB" dirty="0" smtClean="0"/>
              <a:t>Review use in “other” indications, including other infection-related use</a:t>
            </a:r>
          </a:p>
          <a:p>
            <a:pPr lvl="1"/>
            <a:r>
              <a:rPr lang="en-GB" dirty="0" smtClean="0"/>
              <a:t>Review evidence for grey indications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Guidelines review: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4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Improve scrutiny &amp; stewardship of immunoglobulin use </a:t>
            </a:r>
          </a:p>
          <a:p>
            <a:r>
              <a:rPr lang="en-GB" dirty="0"/>
              <a:t>Support demand management</a:t>
            </a:r>
          </a:p>
          <a:p>
            <a:r>
              <a:rPr lang="en-GB" dirty="0"/>
              <a:t>Manage usage within allocated volumes </a:t>
            </a:r>
          </a:p>
          <a:p>
            <a:r>
              <a:rPr lang="en-GB" dirty="0" smtClean="0"/>
              <a:t>Improve </a:t>
            </a:r>
            <a:r>
              <a:rPr lang="en-GB" dirty="0"/>
              <a:t>communication channels in times of supply issues</a:t>
            </a:r>
          </a:p>
          <a:p>
            <a:r>
              <a:rPr lang="en-GB" dirty="0"/>
              <a:t>Compliance with NHS England commissioning guidance; review of existing </a:t>
            </a:r>
            <a:r>
              <a:rPr lang="en-GB" dirty="0" smtClean="0"/>
              <a:t>patients; new patients</a:t>
            </a:r>
            <a:endParaRPr lang="en-GB" dirty="0"/>
          </a:p>
          <a:p>
            <a:r>
              <a:rPr lang="en-GB" dirty="0"/>
              <a:t>Support data </a:t>
            </a:r>
            <a:r>
              <a:rPr lang="en-GB" dirty="0" smtClean="0"/>
              <a:t>collection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Sub-regional Immunoglobulin Assessment Panels (SRIAPs):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Provide funding to support the development of SRIAPs</a:t>
            </a:r>
          </a:p>
          <a:p>
            <a:r>
              <a:rPr lang="en-GB" dirty="0" smtClean="0"/>
              <a:t>Role of SRIAPs in stewardship of immunoglobulin</a:t>
            </a:r>
          </a:p>
          <a:p>
            <a:r>
              <a:rPr lang="en-GB" dirty="0" smtClean="0"/>
              <a:t>Ensure compliance with commissioning guidance</a:t>
            </a:r>
          </a:p>
          <a:p>
            <a:r>
              <a:rPr lang="en-GB" dirty="0" smtClean="0"/>
              <a:t>Support implementation of prior approval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Immunoglobulin CQUIN: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4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Automated system to approve use of </a:t>
            </a:r>
            <a:r>
              <a:rPr lang="en-GB" dirty="0" err="1"/>
              <a:t>Ig</a:t>
            </a:r>
            <a:r>
              <a:rPr lang="en-GB" dirty="0"/>
              <a:t> in line with updated guidance</a:t>
            </a:r>
          </a:p>
          <a:p>
            <a:r>
              <a:rPr lang="en-GB" dirty="0"/>
              <a:t>Approval required prior to use</a:t>
            </a:r>
          </a:p>
          <a:p>
            <a:r>
              <a:rPr lang="en-GB" dirty="0" smtClean="0"/>
              <a:t>Options:</a:t>
            </a:r>
          </a:p>
          <a:p>
            <a:pPr lvl="1"/>
            <a:r>
              <a:rPr lang="en-GB" dirty="0" smtClean="0"/>
              <a:t>MDSAS </a:t>
            </a:r>
            <a:r>
              <a:rPr lang="en-GB" dirty="0"/>
              <a:t>national immunoglobulin database</a:t>
            </a:r>
          </a:p>
          <a:p>
            <a:pPr lvl="1"/>
            <a:r>
              <a:rPr lang="en-GB" dirty="0"/>
              <a:t>Blueteq</a:t>
            </a:r>
          </a:p>
          <a:p>
            <a:r>
              <a:rPr lang="en-GB" dirty="0" smtClean="0"/>
              <a:t>How to incorporate this into trust processes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Prior approval: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1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Importance of SRIAPs in managing demand</a:t>
            </a:r>
          </a:p>
          <a:p>
            <a:r>
              <a:rPr lang="en-GB" dirty="0"/>
              <a:t>New patients to meet eligibility criteria</a:t>
            </a:r>
          </a:p>
          <a:p>
            <a:r>
              <a:rPr lang="en-GB" dirty="0" smtClean="0"/>
              <a:t>Review of existing patents in line with updated guidance</a:t>
            </a:r>
          </a:p>
          <a:p>
            <a:r>
              <a:rPr lang="en-GB" dirty="0" smtClean="0"/>
              <a:t>Alternative therapies</a:t>
            </a:r>
          </a:p>
          <a:p>
            <a:r>
              <a:rPr lang="en-GB" dirty="0" smtClean="0"/>
              <a:t>Data </a:t>
            </a:r>
            <a:r>
              <a:rPr lang="en-GB" dirty="0"/>
              <a:t>is key – usage &amp; outcomes must be reported on the database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3" y="749916"/>
            <a:ext cx="7356815" cy="930379"/>
          </a:xfrm>
        </p:spPr>
        <p:txBody>
          <a:bodyPr>
            <a:normAutofit/>
          </a:bodyPr>
          <a:lstStyle/>
          <a:p>
            <a:r>
              <a:rPr lang="en-GB" dirty="0" smtClean="0"/>
              <a:t>Key messages: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8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3_Office Theme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9D2CD717CE7D2F4286D7A03A531D5A9C0200AE76E6465EBEB5438FF0151AFBA56FA9" ma:contentTypeVersion="35" ma:contentTypeDescription="Content Type for all the documents with a classification attached" ma:contentTypeScope="" ma:versionID="2b069b5db059e5f79741a69fd9e151b7">
  <xsd:schema xmlns:xsd="http://www.w3.org/2001/XMLSchema" xmlns:xs="http://www.w3.org/2001/XMLSchema" xmlns:p="http://schemas.microsoft.com/office/2006/metadata/properties" xmlns:ns2="51367701-27c8-403e-a234-85855c5cd73e" xmlns:ns4="cccaf3ac-2de9-44d4-aa31-54302fceb5f7" xmlns:ns5="ddfc0607-48e1-4f98-8c6f-3287da82a77f" targetNamespace="http://schemas.microsoft.com/office/2006/metadata/properties" ma:root="true" ma:fieldsID="8ca466ed952bbb9b8f3da828c226a69f" ns2:_="" ns4:_="" ns5:_="">
    <xsd:import namespace="51367701-27c8-403e-a234-85855c5cd73e"/>
    <xsd:import namespace="cccaf3ac-2de9-44d4-aa31-54302fceb5f7"/>
    <xsd:import namespace="ddfc0607-48e1-4f98-8c6f-3287da82a77f"/>
    <xsd:element name="properties">
      <xsd:complexType>
        <xsd:sequence>
          <xsd:element name="documentManagement">
            <xsd:complexType>
              <xsd:all>
                <xsd:element ref="ns2:DocumentAuthor"/>
                <xsd:element ref="ns2:Classification" minOccurs="0"/>
                <xsd:element ref="ns2:DocumentCategory" minOccurs="0"/>
                <xsd:element ref="ns2:ReviewDate" minOccurs="0"/>
                <xsd:element ref="ns2:DocumentStatus"/>
                <xsd:element ref="ns2:DocumentVersion"/>
                <xsd:element ref="ns2:Directorate" minOccurs="0"/>
                <xsd:element ref="ns2:Dept" minOccurs="0"/>
                <xsd:element ref="ns2:SecurityClassification" minOccurs="0"/>
                <xsd:element ref="ns2:FOIClass" minOccurs="0"/>
                <xsd:element ref="ns2:Readership_x002f_Audience" minOccurs="0"/>
                <xsd:element ref="ns2:SubjectArea" minOccurs="0"/>
                <xsd:element ref="ns2:NHSOutcomesFrameworkDomain" minOccurs="0"/>
                <xsd:element ref="ns2:TaxKeywordTaxHTField" minOccurs="0"/>
                <xsd:element ref="ns4:TaxCatchAll" minOccurs="0"/>
                <xsd:element ref="ns4:TaxCatchAllLabel" minOccurs="0"/>
                <xsd:element ref="ns4:_dlc_DocId" minOccurs="0"/>
                <xsd:element ref="ns4:_dlc_DocIdUrl" minOccurs="0"/>
                <xsd:element ref="ns4:_dlc_DocIdPersistId" minOccurs="0"/>
                <xsd:element ref="ns2:SharedWithUsers" minOccurs="0"/>
                <xsd:element ref="ns2:SharedWithDetails" minOccurs="0"/>
                <xsd:element ref="ns5:Topic"/>
                <xsd:element ref="ns5:sub_x0020_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67701-27c8-403e-a234-85855c5cd73e" elementFormDefault="qualified">
    <xsd:import namespace="http://schemas.microsoft.com/office/2006/documentManagement/types"/>
    <xsd:import namespace="http://schemas.microsoft.com/office/infopath/2007/PartnerControls"/>
    <xsd:element name="DocumentAuthor" ma:index="1" ma:displayName="Document Author" ma:list="UserInfo" ma:SharePointGroup="0" ma:internalName="DocumentAuth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lassification" ma:index="2" nillable="true" ma:displayName="Classification" ma:description="Classification of the document type" ma:format="Dropdown" ma:internalName="Classification">
      <xsd:simpleType>
        <xsd:restriction base="dms:Choice">
          <xsd:enumeration value="Guidance"/>
          <xsd:enumeration value="Statutory guidance"/>
          <xsd:enumeration value="Standard operating procedure"/>
          <xsd:enumeration value="Case study"/>
          <xsd:enumeration value="Report"/>
          <xsd:enumeration value="Template"/>
          <xsd:enumeration value="Form"/>
          <xsd:enumeration value="Audio / podcast"/>
          <xsd:enumeration value="Video / webcaste event"/>
          <xsd:enumeration value="Webinar"/>
          <xsd:enumeration value="Leaflet"/>
          <xsd:enumeration value="Toolkit"/>
          <xsd:enumeration value="Presentation"/>
          <xsd:enumeration value="Board paper"/>
          <xsd:enumeration value="Minutes"/>
          <xsd:enumeration value="Strategy"/>
          <xsd:enumeration value="Letter"/>
          <xsd:enumeration value="FAQs"/>
          <xsd:enumeration value="Lists / directory"/>
          <xsd:enumeration value="Leaflet"/>
          <xsd:enumeration value="Bulletin / newsletter"/>
        </xsd:restriction>
      </xsd:simpleType>
    </xsd:element>
    <xsd:element name="DocumentCategory" ma:index="5" nillable="true" ma:displayName="Document Category" ma:description="Types of documents available in the organisation" ma:format="Dropdown" ma:internalName="DocumentCategory">
      <xsd:simpleType>
        <xsd:restriction base="dms:Choice">
          <xsd:enumeration value="Report"/>
          <xsd:enumeration value="Protocol"/>
          <xsd:enumeration value="Plan"/>
          <xsd:enumeration value="Strategy"/>
          <xsd:enumeration value="Minutes"/>
          <xsd:enumeration value="Contract"/>
          <xsd:enumeration value="Budget"/>
          <xsd:enumeration value="Project"/>
        </xsd:restriction>
      </xsd:simpleType>
    </xsd:element>
    <xsd:element name="ReviewDate" ma:index="6" nillable="true" ma:displayName="Review Date" ma:format="DateOnly" ma:internalName="ReviewDate">
      <xsd:simpleType>
        <xsd:restriction base="dms:DateTime"/>
      </xsd:simpleType>
    </xsd:element>
    <xsd:element name="DocumentStatus" ma:index="7" ma:displayName="Document Status" ma:default="Pre-draft" ma:description="Status of Document e.g. Draft, Reviewed, Scheduled, Published, Final, Expired and Archived" ma:format="Dropdown" ma:internalName="DocumentStatus" ma:readOnly="false">
      <xsd:simpleType>
        <xsd:restriction base="dms:Choice">
          <xsd:enumeration value="Pre-draft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  <xsd:enumeration value="Archived"/>
        </xsd:restriction>
      </xsd:simpleType>
    </xsd:element>
    <xsd:element name="DocumentVersion" ma:index="8" ma:displayName="Document Version" ma:default="0.1" ma:description="Version number of the current document" ma:internalName="DocumentVersion" ma:percentage="FALSE">
      <xsd:simpleType>
        <xsd:restriction base="dms:Number"/>
      </xsd:simpleType>
    </xsd:element>
    <xsd:element name="Directorate" ma:index="9" nillable="true" ma:displayName="Directorate" ma:description="List of all NHS England Directorates" ma:format="Dropdown" ma:internalName="Directorate" ma:readOnly="false">
      <xsd:simpleType>
        <xsd:restriction base="dms:Choice">
          <xsd:enumeration value="Policy"/>
          <xsd:enumeration value="Transformation &amp; Corporate Operations"/>
          <xsd:enumeration value="Patients and Information"/>
          <xsd:enumeration value="Operations"/>
          <xsd:enumeration value="Nursing"/>
          <xsd:enumeration value="Medical"/>
          <xsd:enumeration value="Human Resources"/>
          <xsd:enumeration value="Finance"/>
          <xsd:enumeration value="Commissioning Development"/>
          <xsd:enumeration value="CCG Submitted"/>
          <xsd:enumeration value="CSU Submitted"/>
          <xsd:enumeration value="None NHS England"/>
        </xsd:restriction>
      </xsd:simpleType>
    </xsd:element>
    <xsd:element name="Dept" ma:index="10" nillable="true" ma:displayName="Department/Team" ma:description="Select the originating directorate or department" ma:format="Dropdown" ma:internalName="Dept">
      <xsd:simpleType>
        <xsd:restriction base="dms:Choice">
          <xsd:enumeration value="Clinical Governance Support Unit"/>
          <xsd:enumeration value="Marketing &amp; Communications"/>
          <xsd:enumeration value="Education &amp; Training"/>
          <xsd:enumeration value="Estates"/>
          <xsd:enumeration value="Executive"/>
          <xsd:enumeration value="Facilities"/>
          <xsd:enumeration value="Finance"/>
          <xsd:enumeration value="Health &amp; Safety"/>
          <xsd:enumeration value="Health Records"/>
          <xsd:enumeration value="Human Resources"/>
          <xsd:enumeration value="IM&amp;T"/>
          <xsd:enumeration value="Procurement"/>
          <xsd:enumeration value="Security"/>
        </xsd:restriction>
      </xsd:simpleType>
    </xsd:element>
    <xsd:element name="SecurityClassification" ma:index="12" nillable="true" ma:displayName="Security Classification" ma:internalName="SecurityClassification">
      <xsd:simpleType>
        <xsd:restriction base="dms:Text">
          <xsd:maxLength value="255"/>
        </xsd:restriction>
      </xsd:simpleType>
    </xsd:element>
    <xsd:element name="FOIClass" ma:index="13" nillable="true" ma:displayName="FOI Class" ma:description="List of the seven FOI Classes" ma:internalName="FOIClas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Who we are and what we do"/>
                    <xsd:enumeration value="What we spend and how we spend it"/>
                    <xsd:enumeration value="What our priorities are and how we are doing"/>
                    <xsd:enumeration value="How we make decisions"/>
                    <xsd:enumeration value="Our policies and procedures"/>
                    <xsd:enumeration value="Lists and registers"/>
                    <xsd:enumeration value="The services we offer"/>
                    <xsd:enumeration value="No"/>
                    <xsd:enumeration value="Yes TBC"/>
                  </xsd:restriction>
                </xsd:simpleType>
              </xsd:element>
            </xsd:sequence>
          </xsd:extension>
        </xsd:complexContent>
      </xsd:complexType>
    </xsd:element>
    <xsd:element name="Readership_x002f_Audience" ma:index="14" nillable="true" ma:displayName="Suggested Readership/Audience" ma:default="All Staff" ma:description="Intended audience for the document" ma:format="Dropdown" ma:internalName="Readership_x002F_Audience" ma:readOnly="false">
      <xsd:simpleType>
        <xsd:restriction base="dms:Choice">
          <xsd:enumeration value="All Staff"/>
          <xsd:enumeration value="Consultants and Doctors"/>
          <xsd:enumeration value="Clinical staff"/>
          <xsd:enumeration value="Nursing staff"/>
          <xsd:enumeration value="Support staff"/>
          <xsd:enumeration value="External"/>
          <xsd:enumeration value="CCG Clinical Leaders"/>
          <xsd:enumeration value="CCG Chief Officers"/>
          <xsd:enumeration value="Other CCG members/staff"/>
          <xsd:enumeration value="CSU Managing Directors"/>
          <xsd:enumeration value="Care Trust CEs"/>
          <xsd:enumeration value="Foundation Trust CEs"/>
          <xsd:enumeration value="Medical Directors"/>
          <xsd:enumeration value="Directors of PH"/>
          <xsd:enumeration value="Directors of Nursing"/>
          <xsd:enumeration value="Local Authority CEs"/>
          <xsd:enumeration value="Directors of Adult social services"/>
          <xsd:enumeration value="Clinical reference groups"/>
          <xsd:enumeration value="Patients/public"/>
          <xsd:enumeration value="GPs"/>
          <xsd:enumeration value="Dentists"/>
          <xsd:enumeration value="Optometrists"/>
          <xsd:enumeration value="Nurses"/>
          <xsd:enumeration value="Allied health professionals"/>
          <xsd:enumeration value="NHS Trust Board Chairs"/>
          <xsd:enumeration value="NHS England Area Directors"/>
          <xsd:enumeration value="NHS England Regional Directors"/>
          <xsd:enumeration value="NHS Trust CEs"/>
          <xsd:enumeration value="All NHS England Employees"/>
          <xsd:enumeration value="Other"/>
        </xsd:restriction>
      </xsd:simpleType>
    </xsd:element>
    <xsd:element name="SubjectArea" ma:index="15" nillable="true" ma:displayName="Subject Area" ma:description="Which subjct area is the document relevant to" ma:internalName="SubjectAre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eveloping CCGs"/>
                    <xsd:enumeration value="Leadership"/>
                    <xsd:enumeration value="Clinical Leadership"/>
                    <xsd:enumeration value="Specialised Commissioning"/>
                    <xsd:enumeration value="Primary Care Commissioning"/>
                    <xsd:enumeration value="Health and Justice Commissioning"/>
                    <xsd:enumeration value="Armed Forces and their Families Commissioning"/>
                    <xsd:enumeration value="Public Health Commissioning"/>
                    <xsd:enumeration value="Finance"/>
                    <xsd:enumeration value="Pricing and incentives"/>
                    <xsd:enumeration value="Choice, competition and procurement"/>
                    <xsd:enumeration value="Technology"/>
                    <xsd:enumeration value="Innovation"/>
                    <xsd:enumeration value="Information and Data"/>
                    <xsd:enumeration value="Public and patient involvement"/>
                    <xsd:enumeration value="Medicines and prescribing"/>
                    <xsd:enumeration value="Quality Improvement"/>
                    <xsd:enumeration value="Patient Safety"/>
                    <xsd:enumeration value="Screening and immunisation"/>
                    <xsd:enumeration value="Long term conditions"/>
                    <xsd:enumeration value="Maternity, children and young people"/>
                    <xsd:enumeration value="Integrated care"/>
                    <xsd:enumeration value="Emergency and Unplanned care"/>
                    <xsd:enumeration value="End Of Life care"/>
                    <xsd:enumeration value="Older People"/>
                    <xsd:enumeration value="Mental health"/>
                    <xsd:enumeration value="Planned care"/>
                    <xsd:enumeration value="Health inequalities"/>
                    <xsd:enumeration value="Governance / governance structures"/>
                    <xsd:enumeration value="Organisational development"/>
                  </xsd:restriction>
                </xsd:simpleType>
              </xsd:element>
            </xsd:sequence>
          </xsd:extension>
        </xsd:complexContent>
      </xsd:complexType>
    </xsd:element>
    <xsd:element name="NHSOutcomesFrameworkDomain" ma:index="16" nillable="true" ma:displayName="NHS Outcomes Framework Domain" ma:description="Which outcomes framework does the document relate to" ma:internalName="NHSOutcomesFrameworkDomai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1. Preventing people from dying prematurely"/>
                    <xsd:enumeration value="2. Enhancing quality of life for people with long term conditions"/>
                    <xsd:enumeration value="3. Helping people to recover from episodes of ill health or injury"/>
                    <xsd:enumeration value="4. Ensuring that people have a positive experience of care"/>
                    <xsd:enumeration value="5. Treating and caring for people in a safe environment and protecting them from avoidable harm"/>
                  </xsd:restriction>
                </xsd:simpleType>
              </xsd:element>
            </xsd:sequence>
          </xsd:extension>
        </xsd:complexContent>
      </xsd:complexType>
    </xsd:element>
    <xsd:element name="TaxKeywordTaxHTField" ma:index="19" ma:taxonomy="true" ma:internalName="TaxKeywordTaxHTField" ma:taxonomyFieldName="TaxKeyword" ma:displayName="Enterprise Keywords" ma:readOnly="false" ma:fieldId="{23f27201-bee3-471e-b2e7-b64fd8b7ca38}" ma:taxonomyMulti="true" ma:sspId="443b0bdb-28a8-4814-9fb9-624c17c095f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e57bc44-36d8-4ce3-968d-20dac5a927c3}" ma:internalName="TaxCatchAll" ma:showField="CatchAllData" ma:web="51367701-27c8-403e-a234-85855c5cd7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0e57bc44-36d8-4ce3-968d-20dac5a927c3}" ma:internalName="TaxCatchAllLabel" ma:readOnly="true" ma:showField="CatchAllDataLabel" ma:web="51367701-27c8-403e-a234-85855c5cd7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fc0607-48e1-4f98-8c6f-3287da82a77f" elementFormDefault="qualified">
    <xsd:import namespace="http://schemas.microsoft.com/office/2006/documentManagement/types"/>
    <xsd:import namespace="http://schemas.microsoft.com/office/infopath/2007/PartnerControls"/>
    <xsd:element name="Topic" ma:index="31" ma:displayName="Topic" ma:internalName="Topic">
      <xsd:simpleType>
        <xsd:restriction base="dms:Text">
          <xsd:maxLength value="100"/>
        </xsd:restriction>
      </xsd:simpleType>
    </xsd:element>
    <xsd:element name="sub_x0020_topic" ma:index="32" nillable="true" ma:displayName="sub topic" ma:internalName="sub_x0020_topic">
      <xsd:simpleType>
        <xsd:restriction base="dms:Text">
          <xsd:maxLength value="10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3" ma:displayName="Title"/>
        <xsd:element ref="dc:subject" minOccurs="0" maxOccurs="1" ma:index="4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ewDate xmlns="51367701-27c8-403e-a234-85855c5cd73e" xsi:nil="true"/>
    <SubjectArea xmlns="51367701-27c8-403e-a234-85855c5cd73e"/>
    <Topic xmlns="ddfc0607-48e1-4f98-8c6f-3287da82a77f">PowerPoint Template</Topic>
    <FOIClass xmlns="51367701-27c8-403e-a234-85855c5cd73e"/>
    <Classification xmlns="51367701-27c8-403e-a234-85855c5cd73e" xsi:nil="true"/>
    <Directorate xmlns="51367701-27c8-403e-a234-85855c5cd73e">Patients and Information</Directorate>
    <Dept xmlns="51367701-27c8-403e-a234-85855c5cd73e" xsi:nil="true"/>
    <NHSOutcomesFrameworkDomain xmlns="51367701-27c8-403e-a234-85855c5cd73e"/>
    <DocumentCategory xmlns="51367701-27c8-403e-a234-85855c5cd73e" xsi:nil="true"/>
    <TaxCatchAll xmlns="cccaf3ac-2de9-44d4-aa31-54302fceb5f7">
      <Value>56</Value>
    </TaxCatchAll>
    <SecurityClassification xmlns="51367701-27c8-403e-a234-85855c5cd73e" xsi:nil="true"/>
    <Readership_x002f_Audience xmlns="51367701-27c8-403e-a234-85855c5cd73e">All Staff</Readership_x002f_Audience>
    <TaxKeywordTaxHTField xmlns="51367701-27c8-403e-a234-85855c5cd7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4c34a697-0693-448a-8a62-34ca4d28d823</TermId>
        </TermInfo>
      </Terms>
    </TaxKeywordTaxHTField>
    <DocumentStatus xmlns="51367701-27c8-403e-a234-85855c5cd73e">Published</DocumentStatus>
    <DocumentVersion xmlns="51367701-27c8-403e-a234-85855c5cd73e">0.1</DocumentVersion>
    <DocumentAuthor xmlns="51367701-27c8-403e-a234-85855c5cd73e">
      <UserInfo>
        <DisplayName>Sally McMillan</DisplayName>
        <AccountId>9242</AccountId>
        <AccountType/>
      </UserInfo>
    </DocumentAuthor>
    <_dlc_DocId xmlns="cccaf3ac-2de9-44d4-aa31-54302fceb5f7">K57F673QWXRZ-1160-58</_dlc_DocId>
    <_dlc_DocIdUrl xmlns="cccaf3ac-2de9-44d4-aa31-54302fceb5f7">
      <Url>https://nhsengland.sharepoint.com/TeamCentre/VisionandValues/_layouts/15/DocIdRedir.aspx?ID=K57F673QWXRZ-1160-58</Url>
      <Description>K57F673QWXRZ-1160-58</Description>
    </_dlc_DocIdUrl>
    <sub_x0020_topic xmlns="ddfc0607-48e1-4f98-8c6f-3287da82a77f">Template</sub_x0020_topic>
    <SharedWithUsers xmlns="51367701-27c8-403e-a234-85855c5cd73e">
      <UserInfo>
        <DisplayName>Jayne Bell</DisplayName>
        <AccountId>2510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EA6ED95-C6A6-4A2E-8B0A-868472E797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EA125D-EE90-4D05-BA5F-74B933484B1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696FD3D-7626-42D2-95A8-58115D2E8A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367701-27c8-403e-a234-85855c5cd73e"/>
    <ds:schemaRef ds:uri="cccaf3ac-2de9-44d4-aa31-54302fceb5f7"/>
    <ds:schemaRef ds:uri="ddfc0607-48e1-4f98-8c6f-3287da82a7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7191F8F-D2CD-49EB-93B5-6762A8931469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51367701-27c8-403e-a234-85855c5cd73e"/>
    <ds:schemaRef ds:uri="http://purl.org/dc/terms/"/>
    <ds:schemaRef ds:uri="http://schemas.microsoft.com/office/infopath/2007/PartnerControls"/>
    <ds:schemaRef ds:uri="ddfc0607-48e1-4f98-8c6f-3287da82a77f"/>
    <ds:schemaRef ds:uri="cccaf3ac-2de9-44d4-aa31-54302fceb5f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2093</TotalTime>
  <Words>650</Words>
  <Application>Microsoft Office PowerPoint</Application>
  <PresentationFormat>On-screen Show (4:3)</PresentationFormat>
  <Paragraphs>104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13_Office Theme</vt:lpstr>
      <vt:lpstr>NHS England commissioning update</vt:lpstr>
      <vt:lpstr>Use of immunoglobulin in England</vt:lpstr>
      <vt:lpstr>Significant risks:</vt:lpstr>
      <vt:lpstr>Steps to manage risk:</vt:lpstr>
      <vt:lpstr>Guidelines review:</vt:lpstr>
      <vt:lpstr>Sub-regional Immunoglobulin Assessment Panels (SRIAPs):</vt:lpstr>
      <vt:lpstr>Immunoglobulin CQUIN:</vt:lpstr>
      <vt:lpstr>Prior approval:</vt:lpstr>
      <vt:lpstr>Key messages:</vt:lpstr>
      <vt:lpstr>Prior Approval</vt:lpstr>
      <vt:lpstr>Sub-regional Immunoglobulin Panels</vt:lpstr>
      <vt:lpstr>Useful links:</vt:lpstr>
    </vt:vector>
  </TitlesOfParts>
  <Company>Smith &amp; Milton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O'Brien</dc:creator>
  <cp:keywords>Template</cp:keywords>
  <cp:lastModifiedBy>Matthews, Mandy (Public Health)</cp:lastModifiedBy>
  <cp:revision>200</cp:revision>
  <cp:lastPrinted>2014-05-27T15:15:21Z</cp:lastPrinted>
  <dcterms:created xsi:type="dcterms:W3CDTF">2014-04-08T10:27:44Z</dcterms:created>
  <dcterms:modified xsi:type="dcterms:W3CDTF">2018-12-06T15:00:52Z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0x0101009D2CD717CE7D2F4286D7A03A531D5A9C0200AE76E6465EBEB5438FF0151AFBA56FA9</vt:lpwstr>
  </property>
  <property fmtid="{D5CDD505-2E9C-101B-9397-08002B2CF9AE}" pid="3" name="_dlc_DocIdItemGuid">
    <vt:lpwstr>0288d263-3911-41ad-911d-436c0826657b</vt:lpwstr>
  </property>
  <property fmtid="{D5CDD505-2E9C-101B-9397-08002B2CF9AE}" pid="4" name="TaxKeyword">
    <vt:lpwstr>56;#Template|4c34a697-0693-448a-8a62-34ca4d28d823</vt:lpwstr>
  </property>
</Properties>
</file>