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comments/comment1.xml" ContentType="application/vnd.openxmlformats-officedocument.presentationml.comments+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1" r:id="rId2"/>
    <p:sldMasterId id="2147483671" r:id="rId3"/>
    <p:sldMasterId id="2147483681" r:id="rId4"/>
    <p:sldMasterId id="2147483703" r:id="rId5"/>
    <p:sldMasterId id="2147483716" r:id="rId6"/>
  </p:sldMasterIdLst>
  <p:notesMasterIdLst>
    <p:notesMasterId r:id="rId68"/>
  </p:notesMasterIdLst>
  <p:sldIdLst>
    <p:sldId id="383" r:id="rId7"/>
    <p:sldId id="428" r:id="rId8"/>
    <p:sldId id="1924" r:id="rId9"/>
    <p:sldId id="1936" r:id="rId10"/>
    <p:sldId id="1937" r:id="rId11"/>
    <p:sldId id="1938" r:id="rId12"/>
    <p:sldId id="1940" r:id="rId13"/>
    <p:sldId id="256" r:id="rId14"/>
    <p:sldId id="257" r:id="rId15"/>
    <p:sldId id="258" r:id="rId16"/>
    <p:sldId id="263" r:id="rId17"/>
    <p:sldId id="264" r:id="rId18"/>
    <p:sldId id="260" r:id="rId19"/>
    <p:sldId id="261" r:id="rId20"/>
    <p:sldId id="262" r:id="rId21"/>
    <p:sldId id="1951" r:id="rId22"/>
    <p:sldId id="333" r:id="rId23"/>
    <p:sldId id="1952" r:id="rId24"/>
    <p:sldId id="1953" r:id="rId25"/>
    <p:sldId id="339" r:id="rId26"/>
    <p:sldId id="370" r:id="rId27"/>
    <p:sldId id="380" r:id="rId28"/>
    <p:sldId id="381" r:id="rId29"/>
    <p:sldId id="371" r:id="rId30"/>
    <p:sldId id="372" r:id="rId31"/>
    <p:sldId id="1954" r:id="rId32"/>
    <p:sldId id="377" r:id="rId33"/>
    <p:sldId id="374" r:id="rId34"/>
    <p:sldId id="373" r:id="rId35"/>
    <p:sldId id="375" r:id="rId36"/>
    <p:sldId id="382" r:id="rId37"/>
    <p:sldId id="378" r:id="rId38"/>
    <p:sldId id="348" r:id="rId39"/>
    <p:sldId id="379" r:id="rId40"/>
    <p:sldId id="334" r:id="rId41"/>
    <p:sldId id="369" r:id="rId42"/>
    <p:sldId id="349" r:id="rId43"/>
    <p:sldId id="376" r:id="rId44"/>
    <p:sldId id="1955" r:id="rId45"/>
    <p:sldId id="299" r:id="rId46"/>
    <p:sldId id="284" r:id="rId47"/>
    <p:sldId id="321" r:id="rId48"/>
    <p:sldId id="327" r:id="rId49"/>
    <p:sldId id="324" r:id="rId50"/>
    <p:sldId id="325" r:id="rId51"/>
    <p:sldId id="326" r:id="rId52"/>
    <p:sldId id="328" r:id="rId53"/>
    <p:sldId id="330" r:id="rId54"/>
    <p:sldId id="331" r:id="rId55"/>
    <p:sldId id="319" r:id="rId56"/>
    <p:sldId id="332" r:id="rId57"/>
    <p:sldId id="294" r:id="rId58"/>
    <p:sldId id="277" r:id="rId59"/>
    <p:sldId id="1943" r:id="rId60"/>
    <p:sldId id="259" r:id="rId61"/>
    <p:sldId id="1944" r:id="rId62"/>
    <p:sldId id="265" r:id="rId63"/>
    <p:sldId id="1945" r:id="rId64"/>
    <p:sldId id="1946" r:id="rId65"/>
    <p:sldId id="1947" r:id="rId66"/>
    <p:sldId id="194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Boast" initials="MB" lastIdx="9" clrIdx="0">
    <p:extLst>
      <p:ext uri="{19B8F6BF-5375-455C-9EA6-DF929625EA0E}">
        <p15:presenceInfo xmlns:p15="http://schemas.microsoft.com/office/powerpoint/2012/main" userId="Melanie Boast" providerId="None"/>
      </p:ext>
    </p:extLst>
  </p:cmAuthor>
  <p:cmAuthor id="2" name="Marie-Claire Demblon" initials="MD" lastIdx="2" clrIdx="1">
    <p:extLst>
      <p:ext uri="{19B8F6BF-5375-455C-9EA6-DF929625EA0E}">
        <p15:presenceInfo xmlns:p15="http://schemas.microsoft.com/office/powerpoint/2012/main" userId="Marie-Claire Demblon" providerId="None"/>
      </p:ext>
    </p:extLst>
  </p:cmAuthor>
  <p:cmAuthor id="3" name="Miranda Matthews" initials="MM" lastIdx="1" clrIdx="2">
    <p:extLst>
      <p:ext uri="{19B8F6BF-5375-455C-9EA6-DF929625EA0E}">
        <p15:presenceInfo xmlns:p15="http://schemas.microsoft.com/office/powerpoint/2012/main" userId="Miranda Matthews" providerId="None"/>
      </p:ext>
    </p:extLst>
  </p:cmAuthor>
  <p:cmAuthor id="4" name="Clarke, Daniel (RJE) UHNM" initials="CD(U"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6236"/>
    <a:srgbClr val="008A3E"/>
    <a:srgbClr val="9A0000"/>
    <a:srgbClr val="CFD5EA"/>
    <a:srgbClr val="FF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FE3E01-895C-4AC7-B67C-E5A469F09F38}" v="31" dt="2019-12-11T17:02:05.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147" autoAdjust="0"/>
  </p:normalViewPr>
  <p:slideViewPr>
    <p:cSldViewPr snapToGrid="0">
      <p:cViewPr varScale="1">
        <p:scale>
          <a:sx n="119" d="100"/>
          <a:sy n="119" d="100"/>
        </p:scale>
        <p:origin x="21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Foster" userId="57973395e2efdd0b" providerId="LiveId" clId="{A24605F2-7BF7-45B8-8C5F-DDEAD4EA5559}"/>
    <pc:docChg chg="undo custSel addSld delSld modSld">
      <pc:chgData name="Mark Foster" userId="57973395e2efdd0b" providerId="LiveId" clId="{A24605F2-7BF7-45B8-8C5F-DDEAD4EA5559}" dt="2019-12-10T20:37:55.685" v="42" actId="1076"/>
      <pc:docMkLst>
        <pc:docMk/>
      </pc:docMkLst>
      <pc:sldChg chg="modSp add">
        <pc:chgData name="Mark Foster" userId="57973395e2efdd0b" providerId="LiveId" clId="{A24605F2-7BF7-45B8-8C5F-DDEAD4EA5559}" dt="2019-12-10T20:37:55.685" v="42" actId="1076"/>
        <pc:sldMkLst>
          <pc:docMk/>
          <pc:sldMk cId="2527051761" sldId="256"/>
        </pc:sldMkLst>
        <pc:spChg chg="mod">
          <ac:chgData name="Mark Foster" userId="57973395e2efdd0b" providerId="LiveId" clId="{A24605F2-7BF7-45B8-8C5F-DDEAD4EA5559}" dt="2019-12-10T20:37:48.985" v="40" actId="122"/>
          <ac:spMkLst>
            <pc:docMk/>
            <pc:sldMk cId="2527051761" sldId="256"/>
            <ac:spMk id="2" creationId="{00000000-0000-0000-0000-000000000000}"/>
          </ac:spMkLst>
        </pc:spChg>
        <pc:spChg chg="mod">
          <ac:chgData name="Mark Foster" userId="57973395e2efdd0b" providerId="LiveId" clId="{A24605F2-7BF7-45B8-8C5F-DDEAD4EA5559}" dt="2019-12-10T20:37:53.515" v="41" actId="1076"/>
          <ac:spMkLst>
            <pc:docMk/>
            <pc:sldMk cId="2527051761" sldId="256"/>
            <ac:spMk id="3" creationId="{00000000-0000-0000-0000-000000000000}"/>
          </ac:spMkLst>
        </pc:spChg>
        <pc:spChg chg="mod">
          <ac:chgData name="Mark Foster" userId="57973395e2efdd0b" providerId="LiveId" clId="{A24605F2-7BF7-45B8-8C5F-DDEAD4EA5559}" dt="2019-12-10T20:37:04.362" v="29" actId="1076"/>
          <ac:spMkLst>
            <pc:docMk/>
            <pc:sldMk cId="2527051761" sldId="256"/>
            <ac:spMk id="4" creationId="{00000000-0000-0000-0000-000000000000}"/>
          </ac:spMkLst>
        </pc:spChg>
        <pc:picChg chg="mod">
          <ac:chgData name="Mark Foster" userId="57973395e2efdd0b" providerId="LiveId" clId="{A24605F2-7BF7-45B8-8C5F-DDEAD4EA5559}" dt="2019-12-10T20:37:55.685" v="42" actId="1076"/>
          <ac:picMkLst>
            <pc:docMk/>
            <pc:sldMk cId="2527051761" sldId="256"/>
            <ac:picMk id="5" creationId="{00000000-0000-0000-0000-000000000000}"/>
          </ac:picMkLst>
        </pc:picChg>
      </pc:sldChg>
      <pc:sldChg chg="modSp add">
        <pc:chgData name="Mark Foster" userId="57973395e2efdd0b" providerId="LiveId" clId="{A24605F2-7BF7-45B8-8C5F-DDEAD4EA5559}" dt="2019-12-10T20:10:24.308" v="2" actId="27636"/>
        <pc:sldMkLst>
          <pc:docMk/>
          <pc:sldMk cId="3712854427" sldId="257"/>
        </pc:sldMkLst>
        <pc:spChg chg="mod">
          <ac:chgData name="Mark Foster" userId="57973395e2efdd0b" providerId="LiveId" clId="{A24605F2-7BF7-45B8-8C5F-DDEAD4EA5559}" dt="2019-12-10T20:10:24.308" v="2" actId="27636"/>
          <ac:spMkLst>
            <pc:docMk/>
            <pc:sldMk cId="3712854427" sldId="257"/>
            <ac:spMk id="29" creationId="{00000000-0000-0000-0000-000000000000}"/>
          </ac:spMkLst>
        </pc:spChg>
      </pc:sldChg>
      <pc:sldChg chg="modSp add">
        <pc:chgData name="Mark Foster" userId="57973395e2efdd0b" providerId="LiveId" clId="{A24605F2-7BF7-45B8-8C5F-DDEAD4EA5559}" dt="2019-12-10T20:10:24.320" v="3" actId="27636"/>
        <pc:sldMkLst>
          <pc:docMk/>
          <pc:sldMk cId="3348371265" sldId="258"/>
        </pc:sldMkLst>
        <pc:spChg chg="mod">
          <ac:chgData name="Mark Foster" userId="57973395e2efdd0b" providerId="LiveId" clId="{A24605F2-7BF7-45B8-8C5F-DDEAD4EA5559}" dt="2019-12-10T20:10:24.320" v="3" actId="27636"/>
          <ac:spMkLst>
            <pc:docMk/>
            <pc:sldMk cId="3348371265" sldId="258"/>
            <ac:spMk id="3" creationId="{00000000-0000-0000-0000-000000000000}"/>
          </ac:spMkLst>
        </pc:spChg>
      </pc:sldChg>
      <pc:sldChg chg="add">
        <pc:chgData name="Mark Foster" userId="57973395e2efdd0b" providerId="LiveId" clId="{A24605F2-7BF7-45B8-8C5F-DDEAD4EA5559}" dt="2019-12-10T20:10:24.216" v="1"/>
        <pc:sldMkLst>
          <pc:docMk/>
          <pc:sldMk cId="2765020907" sldId="260"/>
        </pc:sldMkLst>
      </pc:sldChg>
      <pc:sldChg chg="add">
        <pc:chgData name="Mark Foster" userId="57973395e2efdd0b" providerId="LiveId" clId="{A24605F2-7BF7-45B8-8C5F-DDEAD4EA5559}" dt="2019-12-10T20:10:24.216" v="1"/>
        <pc:sldMkLst>
          <pc:docMk/>
          <pc:sldMk cId="692547647" sldId="261"/>
        </pc:sldMkLst>
      </pc:sldChg>
      <pc:sldChg chg="add">
        <pc:chgData name="Mark Foster" userId="57973395e2efdd0b" providerId="LiveId" clId="{A24605F2-7BF7-45B8-8C5F-DDEAD4EA5559}" dt="2019-12-10T20:10:24.216" v="1"/>
        <pc:sldMkLst>
          <pc:docMk/>
          <pc:sldMk cId="1177793329" sldId="262"/>
        </pc:sldMkLst>
      </pc:sldChg>
      <pc:sldChg chg="modSp add">
        <pc:chgData name="Mark Foster" userId="57973395e2efdd0b" providerId="LiveId" clId="{A24605F2-7BF7-45B8-8C5F-DDEAD4EA5559}" dt="2019-12-10T20:10:24.335" v="4" actId="27636"/>
        <pc:sldMkLst>
          <pc:docMk/>
          <pc:sldMk cId="745238308" sldId="263"/>
        </pc:sldMkLst>
        <pc:spChg chg="mod">
          <ac:chgData name="Mark Foster" userId="57973395e2efdd0b" providerId="LiveId" clId="{A24605F2-7BF7-45B8-8C5F-DDEAD4EA5559}" dt="2019-12-10T20:10:24.335" v="4" actId="27636"/>
          <ac:spMkLst>
            <pc:docMk/>
            <pc:sldMk cId="745238308" sldId="263"/>
            <ac:spMk id="3" creationId="{00000000-0000-0000-0000-000000000000}"/>
          </ac:spMkLst>
        </pc:spChg>
      </pc:sldChg>
      <pc:sldChg chg="modSp add">
        <pc:chgData name="Mark Foster" userId="57973395e2efdd0b" providerId="LiveId" clId="{A24605F2-7BF7-45B8-8C5F-DDEAD4EA5559}" dt="2019-12-10T20:10:24.353" v="6" actId="27636"/>
        <pc:sldMkLst>
          <pc:docMk/>
          <pc:sldMk cId="2782189071" sldId="264"/>
        </pc:sldMkLst>
        <pc:spChg chg="mod">
          <ac:chgData name="Mark Foster" userId="57973395e2efdd0b" providerId="LiveId" clId="{A24605F2-7BF7-45B8-8C5F-DDEAD4EA5559}" dt="2019-12-10T20:10:24.353" v="6" actId="27636"/>
          <ac:spMkLst>
            <pc:docMk/>
            <pc:sldMk cId="2782189071" sldId="264"/>
            <ac:spMk id="2" creationId="{00000000-0000-0000-0000-000000000000}"/>
          </ac:spMkLst>
        </pc:spChg>
        <pc:spChg chg="mod">
          <ac:chgData name="Mark Foster" userId="57973395e2efdd0b" providerId="LiveId" clId="{A24605F2-7BF7-45B8-8C5F-DDEAD4EA5559}" dt="2019-12-10T20:10:24.348" v="5" actId="27636"/>
          <ac:spMkLst>
            <pc:docMk/>
            <pc:sldMk cId="2782189071" sldId="264"/>
            <ac:spMk id="3" creationId="{00000000-0000-0000-0000-000000000000}"/>
          </ac:spMkLst>
        </pc:spChg>
      </pc:sldChg>
      <pc:sldChg chg="modSp">
        <pc:chgData name="Mark Foster" userId="57973395e2efdd0b" providerId="LiveId" clId="{A24605F2-7BF7-45B8-8C5F-DDEAD4EA5559}" dt="2019-12-10T20:11:06.771" v="14" actId="1076"/>
        <pc:sldMkLst>
          <pc:docMk/>
          <pc:sldMk cId="4290549807" sldId="1940"/>
        </pc:sldMkLst>
        <pc:spChg chg="mod">
          <ac:chgData name="Mark Foster" userId="57973395e2efdd0b" providerId="LiveId" clId="{A24605F2-7BF7-45B8-8C5F-DDEAD4EA5559}" dt="2019-12-10T20:11:06.771" v="14" actId="1076"/>
          <ac:spMkLst>
            <pc:docMk/>
            <pc:sldMk cId="4290549807" sldId="1940"/>
            <ac:spMk id="2" creationId="{371F4019-D4E6-4390-99D5-52C1F8DE43C1}"/>
          </ac:spMkLst>
        </pc:spChg>
        <pc:spChg chg="mod">
          <ac:chgData name="Mark Foster" userId="57973395e2efdd0b" providerId="LiveId" clId="{A24605F2-7BF7-45B8-8C5F-DDEAD4EA5559}" dt="2019-12-10T20:11:00.711" v="13" actId="1076"/>
          <ac:spMkLst>
            <pc:docMk/>
            <pc:sldMk cId="4290549807" sldId="1940"/>
            <ac:spMk id="3" creationId="{F03BC1B1-778D-48AE-AD93-EEFBF3A289CD}"/>
          </ac:spMkLst>
        </pc:spChg>
      </pc:sldChg>
      <pc:sldChg chg="delSp add del">
        <pc:chgData name="Mark Foster" userId="57973395e2efdd0b" providerId="LiveId" clId="{A24605F2-7BF7-45B8-8C5F-DDEAD4EA5559}" dt="2019-12-10T20:36:32.289" v="28" actId="2696"/>
        <pc:sldMkLst>
          <pc:docMk/>
          <pc:sldMk cId="2522617319" sldId="1941"/>
        </pc:sldMkLst>
        <pc:spChg chg="del">
          <ac:chgData name="Mark Foster" userId="57973395e2efdd0b" providerId="LiveId" clId="{A24605F2-7BF7-45B8-8C5F-DDEAD4EA5559}" dt="2019-12-10T20:35:05.960" v="21"/>
          <ac:spMkLst>
            <pc:docMk/>
            <pc:sldMk cId="2522617319" sldId="1941"/>
            <ac:spMk id="2" creationId="{21B989CF-7E6A-42CE-8206-CDDF701D6C69}"/>
          </ac:spMkLst>
        </pc:spChg>
        <pc:spChg chg="del">
          <ac:chgData name="Mark Foster" userId="57973395e2efdd0b" providerId="LiveId" clId="{A24605F2-7BF7-45B8-8C5F-DDEAD4EA5559}" dt="2019-12-10T20:35:05.960" v="21"/>
          <ac:spMkLst>
            <pc:docMk/>
            <pc:sldMk cId="2522617319" sldId="1941"/>
            <ac:spMk id="3" creationId="{6FD660B8-09AF-4A4B-9850-9743FFEB2457}"/>
          </ac:spMkLst>
        </pc:spChg>
      </pc:sldChg>
      <pc:sldChg chg="add del">
        <pc:chgData name="Mark Foster" userId="57973395e2efdd0b" providerId="LiveId" clId="{A24605F2-7BF7-45B8-8C5F-DDEAD4EA5559}" dt="2019-12-10T20:33:33.815" v="15" actId="2696"/>
        <pc:sldMkLst>
          <pc:docMk/>
          <pc:sldMk cId="3231106370" sldId="1941"/>
        </pc:sldMkLst>
      </pc:sldChg>
      <pc:sldChg chg="delSp add">
        <pc:chgData name="Mark Foster" userId="57973395e2efdd0b" providerId="LiveId" clId="{A24605F2-7BF7-45B8-8C5F-DDEAD4EA5559}" dt="2019-12-10T20:35:10.031" v="22"/>
        <pc:sldMkLst>
          <pc:docMk/>
          <pc:sldMk cId="128907464" sldId="1942"/>
        </pc:sldMkLst>
        <pc:spChg chg="del">
          <ac:chgData name="Mark Foster" userId="57973395e2efdd0b" providerId="LiveId" clId="{A24605F2-7BF7-45B8-8C5F-DDEAD4EA5559}" dt="2019-12-10T20:35:10.031" v="22"/>
          <ac:spMkLst>
            <pc:docMk/>
            <pc:sldMk cId="128907464" sldId="1942"/>
            <ac:spMk id="2" creationId="{1AA9020E-0E71-4D48-866D-EBC71DBE223C}"/>
          </ac:spMkLst>
        </pc:spChg>
        <pc:spChg chg="del">
          <ac:chgData name="Mark Foster" userId="57973395e2efdd0b" providerId="LiveId" clId="{A24605F2-7BF7-45B8-8C5F-DDEAD4EA5559}" dt="2019-12-10T20:35:10.031" v="22"/>
          <ac:spMkLst>
            <pc:docMk/>
            <pc:sldMk cId="128907464" sldId="1942"/>
            <ac:spMk id="3" creationId="{D325BE9B-6380-4CA4-81B6-31C3BAFE1213}"/>
          </ac:spMkLst>
        </pc:spChg>
      </pc:sldChg>
      <pc:sldChg chg="modSp">
        <pc:chgData name="Mark Foster" userId="57973395e2efdd0b" providerId="LiveId" clId="{A24605F2-7BF7-45B8-8C5F-DDEAD4EA5559}" dt="2019-12-10T20:34:47.941" v="19" actId="27636"/>
        <pc:sldMkLst>
          <pc:docMk/>
          <pc:sldMk cId="3270353075" sldId="1943"/>
        </pc:sldMkLst>
        <pc:spChg chg="mod">
          <ac:chgData name="Mark Foster" userId="57973395e2efdd0b" providerId="LiveId" clId="{A24605F2-7BF7-45B8-8C5F-DDEAD4EA5559}" dt="2019-12-10T20:34:47.941" v="19" actId="27636"/>
          <ac:spMkLst>
            <pc:docMk/>
            <pc:sldMk cId="3270353075" sldId="1943"/>
            <ac:spMk id="2" creationId="{00000000-0000-0000-0000-000000000000}"/>
          </ac:spMkLst>
        </pc:spChg>
        <pc:spChg chg="mod">
          <ac:chgData name="Mark Foster" userId="57973395e2efdd0b" providerId="LiveId" clId="{A24605F2-7BF7-45B8-8C5F-DDEAD4EA5559}" dt="2019-12-10T20:34:47.939" v="18" actId="27636"/>
          <ac:spMkLst>
            <pc:docMk/>
            <pc:sldMk cId="3270353075" sldId="1943"/>
            <ac:spMk id="3" creationId="{00000000-0000-0000-0000-000000000000}"/>
          </ac:spMkLst>
        </pc:spChg>
      </pc:sldChg>
      <pc:sldChg chg="modSp">
        <pc:chgData name="Mark Foster" userId="57973395e2efdd0b" providerId="LiveId" clId="{A24605F2-7BF7-45B8-8C5F-DDEAD4EA5559}" dt="2019-12-10T20:34:47.962" v="20" actId="27636"/>
        <pc:sldMkLst>
          <pc:docMk/>
          <pc:sldMk cId="2336013439" sldId="1944"/>
        </pc:sldMkLst>
        <pc:spChg chg="mod">
          <ac:chgData name="Mark Foster" userId="57973395e2efdd0b" providerId="LiveId" clId="{A24605F2-7BF7-45B8-8C5F-DDEAD4EA5559}" dt="2019-12-10T20:34:47.962" v="20" actId="27636"/>
          <ac:spMkLst>
            <pc:docMk/>
            <pc:sldMk cId="2336013439" sldId="1944"/>
            <ac:spMk id="3" creationId="{00000000-0000-0000-0000-000000000000}"/>
          </ac:spMkLst>
        </pc:spChg>
      </pc:sldChg>
      <pc:sldChg chg="addSp delSp modSp add">
        <pc:chgData name="Mark Foster" userId="57973395e2efdd0b" providerId="LiveId" clId="{A24605F2-7BF7-45B8-8C5F-DDEAD4EA5559}" dt="2019-12-10T20:35:54.505" v="27" actId="478"/>
        <pc:sldMkLst>
          <pc:docMk/>
          <pc:sldMk cId="2172732715" sldId="1949"/>
        </pc:sldMkLst>
        <pc:spChg chg="del">
          <ac:chgData name="Mark Foster" userId="57973395e2efdd0b" providerId="LiveId" clId="{A24605F2-7BF7-45B8-8C5F-DDEAD4EA5559}" dt="2019-12-10T20:35:54.505" v="27" actId="478"/>
          <ac:spMkLst>
            <pc:docMk/>
            <pc:sldMk cId="2172732715" sldId="1949"/>
            <ac:spMk id="2" creationId="{535B37A0-E2A0-4A35-8AFE-8926A1C4D678}"/>
          </ac:spMkLst>
        </pc:spChg>
        <pc:spChg chg="add del mod">
          <ac:chgData name="Mark Foster" userId="57973395e2efdd0b" providerId="LiveId" clId="{A24605F2-7BF7-45B8-8C5F-DDEAD4EA5559}" dt="2019-12-10T20:35:28.921" v="24"/>
          <ac:spMkLst>
            <pc:docMk/>
            <pc:sldMk cId="2172732715" sldId="1949"/>
            <ac:spMk id="4" creationId="{2FB18CD0-14FF-46AF-A492-06ABD136C67B}"/>
          </ac:spMkLst>
        </pc:spChg>
        <pc:spChg chg="add del mod">
          <ac:chgData name="Mark Foster" userId="57973395e2efdd0b" providerId="LiveId" clId="{A24605F2-7BF7-45B8-8C5F-DDEAD4EA5559}" dt="2019-12-10T20:35:28.921" v="24"/>
          <ac:spMkLst>
            <pc:docMk/>
            <pc:sldMk cId="2172732715" sldId="1949"/>
            <ac:spMk id="5" creationId="{93F70FFB-7BD8-452B-8C77-FAC6CA49C734}"/>
          </ac:spMkLst>
        </pc:spChg>
        <pc:spChg chg="add del mod">
          <ac:chgData name="Mark Foster" userId="57973395e2efdd0b" providerId="LiveId" clId="{A24605F2-7BF7-45B8-8C5F-DDEAD4EA5559}" dt="2019-12-10T20:35:51.197" v="26"/>
          <ac:spMkLst>
            <pc:docMk/>
            <pc:sldMk cId="2172732715" sldId="1949"/>
            <ac:spMk id="6" creationId="{B71B92C0-A5BB-48D7-B740-2668E983012F}"/>
          </ac:spMkLst>
        </pc:spChg>
        <pc:spChg chg="add del mod">
          <ac:chgData name="Mark Foster" userId="57973395e2efdd0b" providerId="LiveId" clId="{A24605F2-7BF7-45B8-8C5F-DDEAD4EA5559}" dt="2019-12-10T20:35:51.197" v="26"/>
          <ac:spMkLst>
            <pc:docMk/>
            <pc:sldMk cId="2172732715" sldId="1949"/>
            <ac:spMk id="7" creationId="{D4D27E48-749E-496D-8CD3-3618F546A0DC}"/>
          </ac:spMkLst>
        </pc:spChg>
      </pc:sldChg>
    </pc:docChg>
  </pc:docChgLst>
  <pc:docChgLst>
    <pc:chgData name="Mark Foster" userId="57973395e2efdd0b" providerId="LiveId" clId="{C7FE3E01-895C-4AC7-B67C-E5A469F09F38}"/>
    <pc:docChg chg="undo custSel addSld delSld modSld delMainMaster">
      <pc:chgData name="Mark Foster" userId="57973395e2efdd0b" providerId="LiveId" clId="{C7FE3E01-895C-4AC7-B67C-E5A469F09F38}" dt="2019-12-11T17:02:05.520" v="25" actId="27636"/>
      <pc:docMkLst>
        <pc:docMk/>
      </pc:docMkLst>
      <pc:sldChg chg="add del">
        <pc:chgData name="Mark Foster" userId="57973395e2efdd0b" providerId="LiveId" clId="{C7FE3E01-895C-4AC7-B67C-E5A469F09F38}" dt="2019-12-11T14:34:07.929" v="8" actId="47"/>
        <pc:sldMkLst>
          <pc:docMk/>
          <pc:sldMk cId="2997655594" sldId="259"/>
        </pc:sldMkLst>
      </pc:sldChg>
      <pc:sldChg chg="add del">
        <pc:chgData name="Mark Foster" userId="57973395e2efdd0b" providerId="LiveId" clId="{C7FE3E01-895C-4AC7-B67C-E5A469F09F38}" dt="2019-12-11T14:34:07.929" v="8" actId="47"/>
        <pc:sldMkLst>
          <pc:docMk/>
          <pc:sldMk cId="1355658029" sldId="265"/>
        </pc:sldMkLst>
      </pc:sldChg>
      <pc:sldChg chg="add del">
        <pc:chgData name="Mark Foster" userId="57973395e2efdd0b" providerId="LiveId" clId="{C7FE3E01-895C-4AC7-B67C-E5A469F09F38}" dt="2019-12-11T17:02:00.481" v="24"/>
        <pc:sldMkLst>
          <pc:docMk/>
          <pc:sldMk cId="4042949370" sldId="277"/>
        </pc:sldMkLst>
      </pc:sldChg>
      <pc:sldChg chg="modSp add del">
        <pc:chgData name="Mark Foster" userId="57973395e2efdd0b" providerId="LiveId" clId="{C7FE3E01-895C-4AC7-B67C-E5A469F09F38}" dt="2019-12-11T17:02:00.481" v="24"/>
        <pc:sldMkLst>
          <pc:docMk/>
          <pc:sldMk cId="3036162229" sldId="284"/>
        </pc:sldMkLst>
        <pc:spChg chg="mod">
          <ac:chgData name="Mark Foster" userId="57973395e2efdd0b" providerId="LiveId" clId="{C7FE3E01-895C-4AC7-B67C-E5A469F09F38}" dt="2019-12-11T17:02:00.481" v="24"/>
          <ac:spMkLst>
            <pc:docMk/>
            <pc:sldMk cId="3036162229" sldId="284"/>
            <ac:spMk id="2" creationId="{00000000-0000-0000-0000-000000000000}"/>
          </ac:spMkLst>
        </pc:spChg>
      </pc:sldChg>
      <pc:sldChg chg="modSp add del">
        <pc:chgData name="Mark Foster" userId="57973395e2efdd0b" providerId="LiveId" clId="{C7FE3E01-895C-4AC7-B67C-E5A469F09F38}" dt="2019-12-11T17:02:05.520" v="25" actId="27636"/>
        <pc:sldMkLst>
          <pc:docMk/>
          <pc:sldMk cId="1821095240" sldId="294"/>
        </pc:sldMkLst>
        <pc:spChg chg="mod">
          <ac:chgData name="Mark Foster" userId="57973395e2efdd0b" providerId="LiveId" clId="{C7FE3E01-895C-4AC7-B67C-E5A469F09F38}" dt="2019-12-11T17:02:05.520" v="25" actId="27636"/>
          <ac:spMkLst>
            <pc:docMk/>
            <pc:sldMk cId="1821095240" sldId="294"/>
            <ac:spMk id="2" creationId="{00000000-0000-0000-0000-000000000000}"/>
          </ac:spMkLst>
        </pc:spChg>
      </pc:sldChg>
      <pc:sldChg chg="add del">
        <pc:chgData name="Mark Foster" userId="57973395e2efdd0b" providerId="LiveId" clId="{C7FE3E01-895C-4AC7-B67C-E5A469F09F38}" dt="2019-12-11T17:02:00.481" v="24"/>
        <pc:sldMkLst>
          <pc:docMk/>
          <pc:sldMk cId="3654058927" sldId="299"/>
        </pc:sldMkLst>
      </pc:sldChg>
      <pc:sldChg chg="add del">
        <pc:chgData name="Mark Foster" userId="57973395e2efdd0b" providerId="LiveId" clId="{C7FE3E01-895C-4AC7-B67C-E5A469F09F38}" dt="2019-12-11T17:02:00.481" v="24"/>
        <pc:sldMkLst>
          <pc:docMk/>
          <pc:sldMk cId="4168310101" sldId="319"/>
        </pc:sldMkLst>
      </pc:sldChg>
      <pc:sldChg chg="modSp add del">
        <pc:chgData name="Mark Foster" userId="57973395e2efdd0b" providerId="LiveId" clId="{C7FE3E01-895C-4AC7-B67C-E5A469F09F38}" dt="2019-12-11T17:02:00.481" v="24"/>
        <pc:sldMkLst>
          <pc:docMk/>
          <pc:sldMk cId="2698559210" sldId="321"/>
        </pc:sldMkLst>
        <pc:spChg chg="mod">
          <ac:chgData name="Mark Foster" userId="57973395e2efdd0b" providerId="LiveId" clId="{C7FE3E01-895C-4AC7-B67C-E5A469F09F38}" dt="2019-12-11T17:02:00.481" v="24"/>
          <ac:spMkLst>
            <pc:docMk/>
            <pc:sldMk cId="2698559210" sldId="321"/>
            <ac:spMk id="3" creationId="{00000000-0000-0000-0000-000000000000}"/>
          </ac:spMkLst>
        </pc:spChg>
      </pc:sldChg>
      <pc:sldChg chg="add del">
        <pc:chgData name="Mark Foster" userId="57973395e2efdd0b" providerId="LiveId" clId="{C7FE3E01-895C-4AC7-B67C-E5A469F09F38}" dt="2019-12-11T17:02:00.481" v="24"/>
        <pc:sldMkLst>
          <pc:docMk/>
          <pc:sldMk cId="3862403756" sldId="324"/>
        </pc:sldMkLst>
      </pc:sldChg>
      <pc:sldChg chg="add del">
        <pc:chgData name="Mark Foster" userId="57973395e2efdd0b" providerId="LiveId" clId="{C7FE3E01-895C-4AC7-B67C-E5A469F09F38}" dt="2019-12-11T17:02:00.481" v="24"/>
        <pc:sldMkLst>
          <pc:docMk/>
          <pc:sldMk cId="1117704155" sldId="325"/>
        </pc:sldMkLst>
      </pc:sldChg>
      <pc:sldChg chg="add del">
        <pc:chgData name="Mark Foster" userId="57973395e2efdd0b" providerId="LiveId" clId="{C7FE3E01-895C-4AC7-B67C-E5A469F09F38}" dt="2019-12-11T17:02:00.481" v="24"/>
        <pc:sldMkLst>
          <pc:docMk/>
          <pc:sldMk cId="1379060754" sldId="326"/>
        </pc:sldMkLst>
      </pc:sldChg>
      <pc:sldChg chg="add del">
        <pc:chgData name="Mark Foster" userId="57973395e2efdd0b" providerId="LiveId" clId="{C7FE3E01-895C-4AC7-B67C-E5A469F09F38}" dt="2019-12-11T17:02:00.481" v="24"/>
        <pc:sldMkLst>
          <pc:docMk/>
          <pc:sldMk cId="199033814" sldId="327"/>
        </pc:sldMkLst>
      </pc:sldChg>
      <pc:sldChg chg="add del">
        <pc:chgData name="Mark Foster" userId="57973395e2efdd0b" providerId="LiveId" clId="{C7FE3E01-895C-4AC7-B67C-E5A469F09F38}" dt="2019-12-11T17:02:00.481" v="24"/>
        <pc:sldMkLst>
          <pc:docMk/>
          <pc:sldMk cId="1761397330" sldId="328"/>
        </pc:sldMkLst>
      </pc:sldChg>
      <pc:sldChg chg="add del">
        <pc:chgData name="Mark Foster" userId="57973395e2efdd0b" providerId="LiveId" clId="{C7FE3E01-895C-4AC7-B67C-E5A469F09F38}" dt="2019-12-11T17:02:00.481" v="24"/>
        <pc:sldMkLst>
          <pc:docMk/>
          <pc:sldMk cId="3896061294" sldId="330"/>
        </pc:sldMkLst>
      </pc:sldChg>
      <pc:sldChg chg="modSp add del">
        <pc:chgData name="Mark Foster" userId="57973395e2efdd0b" providerId="LiveId" clId="{C7FE3E01-895C-4AC7-B67C-E5A469F09F38}" dt="2019-12-11T17:02:00.481" v="24"/>
        <pc:sldMkLst>
          <pc:docMk/>
          <pc:sldMk cId="2243363128" sldId="331"/>
        </pc:sldMkLst>
        <pc:spChg chg="mod">
          <ac:chgData name="Mark Foster" userId="57973395e2efdd0b" providerId="LiveId" clId="{C7FE3E01-895C-4AC7-B67C-E5A469F09F38}" dt="2019-12-11T17:02:00.481" v="24"/>
          <ac:spMkLst>
            <pc:docMk/>
            <pc:sldMk cId="2243363128" sldId="331"/>
            <ac:spMk id="13" creationId="{00000000-0000-0000-0000-000000000000}"/>
          </ac:spMkLst>
        </pc:spChg>
      </pc:sldChg>
      <pc:sldChg chg="add del">
        <pc:chgData name="Mark Foster" userId="57973395e2efdd0b" providerId="LiveId" clId="{C7FE3E01-895C-4AC7-B67C-E5A469F09F38}" dt="2019-12-11T17:02:00.481" v="24"/>
        <pc:sldMkLst>
          <pc:docMk/>
          <pc:sldMk cId="2220363772" sldId="332"/>
        </pc:sldMkLst>
      </pc:sldChg>
      <pc:sldChg chg="del">
        <pc:chgData name="Mark Foster" userId="57973395e2efdd0b" providerId="LiveId" clId="{C7FE3E01-895C-4AC7-B67C-E5A469F09F38}" dt="2019-12-11T14:35:36.148" v="15" actId="47"/>
        <pc:sldMkLst>
          <pc:docMk/>
          <pc:sldMk cId="128907464" sldId="1942"/>
        </pc:sldMkLst>
      </pc:sldChg>
      <pc:sldChg chg="modSp del">
        <pc:chgData name="Mark Foster" userId="57973395e2efdd0b" providerId="LiveId" clId="{C7FE3E01-895C-4AC7-B67C-E5A469F09F38}" dt="2019-12-11T14:34:20.628" v="10" actId="27636"/>
        <pc:sldMkLst>
          <pc:docMk/>
          <pc:sldMk cId="3270353075" sldId="1943"/>
        </pc:sldMkLst>
        <pc:spChg chg="mod">
          <ac:chgData name="Mark Foster" userId="57973395e2efdd0b" providerId="LiveId" clId="{C7FE3E01-895C-4AC7-B67C-E5A469F09F38}" dt="2019-12-11T14:34:20.628" v="10" actId="27636"/>
          <ac:spMkLst>
            <pc:docMk/>
            <pc:sldMk cId="3270353075" sldId="1943"/>
            <ac:spMk id="2" creationId="{00000000-0000-0000-0000-000000000000}"/>
          </ac:spMkLst>
        </pc:spChg>
        <pc:spChg chg="mod">
          <ac:chgData name="Mark Foster" userId="57973395e2efdd0b" providerId="LiveId" clId="{C7FE3E01-895C-4AC7-B67C-E5A469F09F38}" dt="2019-12-11T14:34:20.626" v="9" actId="27636"/>
          <ac:spMkLst>
            <pc:docMk/>
            <pc:sldMk cId="3270353075" sldId="1943"/>
            <ac:spMk id="3" creationId="{00000000-0000-0000-0000-000000000000}"/>
          </ac:spMkLst>
        </pc:spChg>
      </pc:sldChg>
      <pc:sldChg chg="modSp del">
        <pc:chgData name="Mark Foster" userId="57973395e2efdd0b" providerId="LiveId" clId="{C7FE3E01-895C-4AC7-B67C-E5A469F09F38}" dt="2019-12-11T14:34:20.642" v="11" actId="27636"/>
        <pc:sldMkLst>
          <pc:docMk/>
          <pc:sldMk cId="2336013439" sldId="1944"/>
        </pc:sldMkLst>
        <pc:spChg chg="mod">
          <ac:chgData name="Mark Foster" userId="57973395e2efdd0b" providerId="LiveId" clId="{C7FE3E01-895C-4AC7-B67C-E5A469F09F38}" dt="2019-12-11T14:34:20.642" v="11" actId="27636"/>
          <ac:spMkLst>
            <pc:docMk/>
            <pc:sldMk cId="2336013439" sldId="1944"/>
            <ac:spMk id="3" creationId="{00000000-0000-0000-0000-000000000000}"/>
          </ac:spMkLst>
        </pc:spChg>
      </pc:sldChg>
      <pc:sldChg chg="del">
        <pc:chgData name="Mark Foster" userId="57973395e2efdd0b" providerId="LiveId" clId="{C7FE3E01-895C-4AC7-B67C-E5A469F09F38}" dt="2019-12-11T14:27:43.384" v="0" actId="47"/>
        <pc:sldMkLst>
          <pc:docMk/>
          <pc:sldMk cId="4102887572" sldId="1945"/>
        </pc:sldMkLst>
      </pc:sldChg>
      <pc:sldChg chg="del">
        <pc:chgData name="Mark Foster" userId="57973395e2efdd0b" providerId="LiveId" clId="{C7FE3E01-895C-4AC7-B67C-E5A469F09F38}" dt="2019-12-11T14:27:43.384" v="0" actId="47"/>
        <pc:sldMkLst>
          <pc:docMk/>
          <pc:sldMk cId="2161266702" sldId="1946"/>
        </pc:sldMkLst>
      </pc:sldChg>
      <pc:sldChg chg="modSp del">
        <pc:chgData name="Mark Foster" userId="57973395e2efdd0b" providerId="LiveId" clId="{C7FE3E01-895C-4AC7-B67C-E5A469F09F38}" dt="2019-12-11T14:34:20.650" v="12" actId="27636"/>
        <pc:sldMkLst>
          <pc:docMk/>
          <pc:sldMk cId="1079841373" sldId="1947"/>
        </pc:sldMkLst>
        <pc:spChg chg="mod">
          <ac:chgData name="Mark Foster" userId="57973395e2efdd0b" providerId="LiveId" clId="{C7FE3E01-895C-4AC7-B67C-E5A469F09F38}" dt="2019-12-11T14:34:20.650" v="12" actId="27636"/>
          <ac:spMkLst>
            <pc:docMk/>
            <pc:sldMk cId="1079841373" sldId="1947"/>
            <ac:spMk id="3" creationId="{00000000-0000-0000-0000-000000000000}"/>
          </ac:spMkLst>
        </pc:spChg>
      </pc:sldChg>
      <pc:sldChg chg="del">
        <pc:chgData name="Mark Foster" userId="57973395e2efdd0b" providerId="LiveId" clId="{C7FE3E01-895C-4AC7-B67C-E5A469F09F38}" dt="2019-12-11T14:27:43.384" v="0" actId="47"/>
        <pc:sldMkLst>
          <pc:docMk/>
          <pc:sldMk cId="3617650101" sldId="1948"/>
        </pc:sldMkLst>
      </pc:sldChg>
      <pc:sldChg chg="add del">
        <pc:chgData name="Mark Foster" userId="57973395e2efdd0b" providerId="LiveId" clId="{C7FE3E01-895C-4AC7-B67C-E5A469F09F38}" dt="2019-12-11T14:35:37.724" v="16" actId="47"/>
        <pc:sldMkLst>
          <pc:docMk/>
          <pc:sldMk cId="704897296" sldId="1949"/>
        </pc:sldMkLst>
      </pc:sldChg>
      <pc:sldChg chg="del">
        <pc:chgData name="Mark Foster" userId="57973395e2efdd0b" providerId="LiveId" clId="{C7FE3E01-895C-4AC7-B67C-E5A469F09F38}" dt="2019-12-11T14:34:07.929" v="8" actId="47"/>
        <pc:sldMkLst>
          <pc:docMk/>
          <pc:sldMk cId="2172732715" sldId="1949"/>
        </pc:sldMkLst>
      </pc:sldChg>
      <pc:sldChg chg="modSp add del">
        <pc:chgData name="Mark Foster" userId="57973395e2efdd0b" providerId="LiveId" clId="{C7FE3E01-895C-4AC7-B67C-E5A469F09F38}" dt="2019-12-11T14:34:07.929" v="8" actId="47"/>
        <pc:sldMkLst>
          <pc:docMk/>
          <pc:sldMk cId="3270353075" sldId="1950"/>
        </pc:sldMkLst>
        <pc:spChg chg="mod">
          <ac:chgData name="Mark Foster" userId="57973395e2efdd0b" providerId="LiveId" clId="{C7FE3E01-895C-4AC7-B67C-E5A469F09F38}" dt="2019-12-11T14:27:57.375" v="2" actId="27636"/>
          <ac:spMkLst>
            <pc:docMk/>
            <pc:sldMk cId="3270353075" sldId="1950"/>
            <ac:spMk id="3" creationId="{00000000-0000-0000-0000-000000000000}"/>
          </ac:spMkLst>
        </pc:spChg>
      </pc:sldChg>
      <pc:sldChg chg="del">
        <pc:chgData name="Mark Foster" userId="57973395e2efdd0b" providerId="LiveId" clId="{C7FE3E01-895C-4AC7-B67C-E5A469F09F38}" dt="2019-12-11T17:01:46.416" v="17" actId="2696"/>
        <pc:sldMkLst>
          <pc:docMk/>
          <pc:sldMk cId="3949526566" sldId="1950"/>
        </pc:sldMkLst>
      </pc:sldChg>
      <pc:sldChg chg="modSp add del">
        <pc:chgData name="Mark Foster" userId="57973395e2efdd0b" providerId="LiveId" clId="{C7FE3E01-895C-4AC7-B67C-E5A469F09F38}" dt="2019-12-11T14:34:07.929" v="8" actId="47"/>
        <pc:sldMkLst>
          <pc:docMk/>
          <pc:sldMk cId="2336013439" sldId="1951"/>
        </pc:sldMkLst>
        <pc:spChg chg="mod">
          <ac:chgData name="Mark Foster" userId="57973395e2efdd0b" providerId="LiveId" clId="{C7FE3E01-895C-4AC7-B67C-E5A469F09F38}" dt="2019-12-11T14:27:57.404" v="3" actId="27636"/>
          <ac:spMkLst>
            <pc:docMk/>
            <pc:sldMk cId="2336013439" sldId="1951"/>
            <ac:spMk id="3" creationId="{00000000-0000-0000-0000-000000000000}"/>
          </ac:spMkLst>
        </pc:spChg>
      </pc:sldChg>
      <pc:sldChg chg="add del">
        <pc:chgData name="Mark Foster" userId="57973395e2efdd0b" providerId="LiveId" clId="{C7FE3E01-895C-4AC7-B67C-E5A469F09F38}" dt="2019-12-11T14:34:07.929" v="8" actId="47"/>
        <pc:sldMkLst>
          <pc:docMk/>
          <pc:sldMk cId="4102887572" sldId="1952"/>
        </pc:sldMkLst>
      </pc:sldChg>
      <pc:sldChg chg="add del">
        <pc:chgData name="Mark Foster" userId="57973395e2efdd0b" providerId="LiveId" clId="{C7FE3E01-895C-4AC7-B67C-E5A469F09F38}" dt="2019-12-11T14:34:07.929" v="8" actId="47"/>
        <pc:sldMkLst>
          <pc:docMk/>
          <pc:sldMk cId="2161266702" sldId="1953"/>
        </pc:sldMkLst>
      </pc:sldChg>
      <pc:sldChg chg="modSp add del">
        <pc:chgData name="Mark Foster" userId="57973395e2efdd0b" providerId="LiveId" clId="{C7FE3E01-895C-4AC7-B67C-E5A469F09F38}" dt="2019-12-11T14:34:07.929" v="8" actId="47"/>
        <pc:sldMkLst>
          <pc:docMk/>
          <pc:sldMk cId="1079841373" sldId="1954"/>
        </pc:sldMkLst>
        <pc:spChg chg="mod">
          <ac:chgData name="Mark Foster" userId="57973395e2efdd0b" providerId="LiveId" clId="{C7FE3E01-895C-4AC7-B67C-E5A469F09F38}" dt="2019-12-11T14:27:57.429" v="4" actId="27636"/>
          <ac:spMkLst>
            <pc:docMk/>
            <pc:sldMk cId="1079841373" sldId="1954"/>
            <ac:spMk id="3" creationId="{00000000-0000-0000-0000-000000000000}"/>
          </ac:spMkLst>
        </pc:spChg>
      </pc:sldChg>
      <pc:sldChg chg="modSp add del">
        <pc:chgData name="Mark Foster" userId="57973395e2efdd0b" providerId="LiveId" clId="{C7FE3E01-895C-4AC7-B67C-E5A469F09F38}" dt="2019-12-11T14:34:07.929" v="8" actId="47"/>
        <pc:sldMkLst>
          <pc:docMk/>
          <pc:sldMk cId="3617650101" sldId="1955"/>
        </pc:sldMkLst>
        <pc:spChg chg="mod">
          <ac:chgData name="Mark Foster" userId="57973395e2efdd0b" providerId="LiveId" clId="{C7FE3E01-895C-4AC7-B67C-E5A469F09F38}" dt="2019-12-11T14:27:57.451" v="5" actId="27636"/>
          <ac:spMkLst>
            <pc:docMk/>
            <pc:sldMk cId="3617650101" sldId="1955"/>
            <ac:spMk id="3" creationId="{00000000-0000-0000-0000-000000000000}"/>
          </ac:spMkLst>
        </pc:spChg>
      </pc:sldChg>
      <pc:sldChg chg="add del">
        <pc:chgData name="Mark Foster" userId="57973395e2efdd0b" providerId="LiveId" clId="{C7FE3E01-895C-4AC7-B67C-E5A469F09F38}" dt="2019-12-11T17:02:00.481" v="24"/>
        <pc:sldMkLst>
          <pc:docMk/>
          <pc:sldMk cId="3949526566" sldId="1955"/>
        </pc:sldMkLst>
      </pc:sldChg>
      <pc:sldChg chg="add del">
        <pc:chgData name="Mark Foster" userId="57973395e2efdd0b" providerId="LiveId" clId="{C7FE3E01-895C-4AC7-B67C-E5A469F09F38}" dt="2019-12-11T14:34:07.929" v="8" actId="47"/>
        <pc:sldMkLst>
          <pc:docMk/>
          <pc:sldMk cId="925019400" sldId="1956"/>
        </pc:sldMkLst>
      </pc:sldChg>
      <pc:sldChg chg="add del">
        <pc:chgData name="Mark Foster" userId="57973395e2efdd0b" providerId="LiveId" clId="{C7FE3E01-895C-4AC7-B67C-E5A469F09F38}" dt="2019-12-11T14:34:07.929" v="8" actId="47"/>
        <pc:sldMkLst>
          <pc:docMk/>
          <pc:sldMk cId="1143331476" sldId="1957"/>
        </pc:sldMkLst>
      </pc:sldChg>
      <pc:sldMasterChg chg="del delSldLayout">
        <pc:chgData name="Mark Foster" userId="57973395e2efdd0b" providerId="LiveId" clId="{C7FE3E01-895C-4AC7-B67C-E5A469F09F38}" dt="2019-12-11T14:27:43.384" v="0" actId="47"/>
        <pc:sldMasterMkLst>
          <pc:docMk/>
          <pc:sldMasterMk cId="769659772" sldId="2147483671"/>
        </pc:sldMasterMkLst>
        <pc:sldLayoutChg chg="del">
          <pc:chgData name="Mark Foster" userId="57973395e2efdd0b" providerId="LiveId" clId="{C7FE3E01-895C-4AC7-B67C-E5A469F09F38}" dt="2019-12-11T14:27:43.384" v="0" actId="47"/>
          <pc:sldLayoutMkLst>
            <pc:docMk/>
            <pc:sldMasterMk cId="769659772" sldId="2147483671"/>
            <pc:sldLayoutMk cId="1322008754" sldId="2147483672"/>
          </pc:sldLayoutMkLst>
        </pc:sldLayoutChg>
        <pc:sldLayoutChg chg="del">
          <pc:chgData name="Mark Foster" userId="57973395e2efdd0b" providerId="LiveId" clId="{C7FE3E01-895C-4AC7-B67C-E5A469F09F38}" dt="2019-12-11T14:27:43.384" v="0" actId="47"/>
          <pc:sldLayoutMkLst>
            <pc:docMk/>
            <pc:sldMasterMk cId="769659772" sldId="2147483671"/>
            <pc:sldLayoutMk cId="3084201006" sldId="2147483673"/>
          </pc:sldLayoutMkLst>
        </pc:sldLayoutChg>
        <pc:sldLayoutChg chg="del">
          <pc:chgData name="Mark Foster" userId="57973395e2efdd0b" providerId="LiveId" clId="{C7FE3E01-895C-4AC7-B67C-E5A469F09F38}" dt="2019-12-11T14:27:43.384" v="0" actId="47"/>
          <pc:sldLayoutMkLst>
            <pc:docMk/>
            <pc:sldMasterMk cId="769659772" sldId="2147483671"/>
            <pc:sldLayoutMk cId="1568045846" sldId="2147483674"/>
          </pc:sldLayoutMkLst>
        </pc:sldLayoutChg>
        <pc:sldLayoutChg chg="del">
          <pc:chgData name="Mark Foster" userId="57973395e2efdd0b" providerId="LiveId" clId="{C7FE3E01-895C-4AC7-B67C-E5A469F09F38}" dt="2019-12-11T14:27:43.384" v="0" actId="47"/>
          <pc:sldLayoutMkLst>
            <pc:docMk/>
            <pc:sldMasterMk cId="769659772" sldId="2147483671"/>
            <pc:sldLayoutMk cId="1659911698" sldId="2147483675"/>
          </pc:sldLayoutMkLst>
        </pc:sldLayoutChg>
        <pc:sldLayoutChg chg="del">
          <pc:chgData name="Mark Foster" userId="57973395e2efdd0b" providerId="LiveId" clId="{C7FE3E01-895C-4AC7-B67C-E5A469F09F38}" dt="2019-12-11T14:27:43.384" v="0" actId="47"/>
          <pc:sldLayoutMkLst>
            <pc:docMk/>
            <pc:sldMasterMk cId="769659772" sldId="2147483671"/>
            <pc:sldLayoutMk cId="2792543749" sldId="2147483676"/>
          </pc:sldLayoutMkLst>
        </pc:sldLayoutChg>
        <pc:sldLayoutChg chg="del">
          <pc:chgData name="Mark Foster" userId="57973395e2efdd0b" providerId="LiveId" clId="{C7FE3E01-895C-4AC7-B67C-E5A469F09F38}" dt="2019-12-11T14:27:43.384" v="0" actId="47"/>
          <pc:sldLayoutMkLst>
            <pc:docMk/>
            <pc:sldMasterMk cId="769659772" sldId="2147483671"/>
            <pc:sldLayoutMk cId="1743116111" sldId="2147483677"/>
          </pc:sldLayoutMkLst>
        </pc:sldLayoutChg>
        <pc:sldLayoutChg chg="del">
          <pc:chgData name="Mark Foster" userId="57973395e2efdd0b" providerId="LiveId" clId="{C7FE3E01-895C-4AC7-B67C-E5A469F09F38}" dt="2019-12-11T14:27:43.384" v="0" actId="47"/>
          <pc:sldLayoutMkLst>
            <pc:docMk/>
            <pc:sldMasterMk cId="769659772" sldId="2147483671"/>
            <pc:sldLayoutMk cId="946277381" sldId="2147483678"/>
          </pc:sldLayoutMkLst>
        </pc:sldLayoutChg>
        <pc:sldLayoutChg chg="del">
          <pc:chgData name="Mark Foster" userId="57973395e2efdd0b" providerId="LiveId" clId="{C7FE3E01-895C-4AC7-B67C-E5A469F09F38}" dt="2019-12-11T14:27:43.384" v="0" actId="47"/>
          <pc:sldLayoutMkLst>
            <pc:docMk/>
            <pc:sldMasterMk cId="769659772" sldId="2147483671"/>
            <pc:sldLayoutMk cId="3747875770" sldId="2147483679"/>
          </pc:sldLayoutMkLst>
        </pc:sldLayoutChg>
        <pc:sldLayoutChg chg="del">
          <pc:chgData name="Mark Foster" userId="57973395e2efdd0b" providerId="LiveId" clId="{C7FE3E01-895C-4AC7-B67C-E5A469F09F38}" dt="2019-12-11T14:27:43.384" v="0" actId="47"/>
          <pc:sldLayoutMkLst>
            <pc:docMk/>
            <pc:sldMasterMk cId="769659772" sldId="2147483671"/>
            <pc:sldLayoutMk cId="2294921219" sldId="2147483680"/>
          </pc:sldLayoutMkLst>
        </pc:sldLayoutChg>
      </pc:sldMasterChg>
      <pc:sldMasterChg chg="del delSldLayout">
        <pc:chgData name="Mark Foster" userId="57973395e2efdd0b" providerId="LiveId" clId="{C7FE3E01-895C-4AC7-B67C-E5A469F09F38}" dt="2019-12-11T14:27:43.384" v="0" actId="47"/>
        <pc:sldMasterMkLst>
          <pc:docMk/>
          <pc:sldMasterMk cId="446266585" sldId="2147483681"/>
        </pc:sldMasterMkLst>
        <pc:sldLayoutChg chg="del">
          <pc:chgData name="Mark Foster" userId="57973395e2efdd0b" providerId="LiveId" clId="{C7FE3E01-895C-4AC7-B67C-E5A469F09F38}" dt="2019-12-11T14:27:43.384" v="0" actId="47"/>
          <pc:sldLayoutMkLst>
            <pc:docMk/>
            <pc:sldMasterMk cId="446266585" sldId="2147483681"/>
            <pc:sldLayoutMk cId="2126149118" sldId="2147483682"/>
          </pc:sldLayoutMkLst>
        </pc:sldLayoutChg>
        <pc:sldLayoutChg chg="del">
          <pc:chgData name="Mark Foster" userId="57973395e2efdd0b" providerId="LiveId" clId="{C7FE3E01-895C-4AC7-B67C-E5A469F09F38}" dt="2019-12-11T14:27:43.384" v="0" actId="47"/>
          <pc:sldLayoutMkLst>
            <pc:docMk/>
            <pc:sldMasterMk cId="446266585" sldId="2147483681"/>
            <pc:sldLayoutMk cId="2091230192" sldId="2147483683"/>
          </pc:sldLayoutMkLst>
        </pc:sldLayoutChg>
        <pc:sldLayoutChg chg="del">
          <pc:chgData name="Mark Foster" userId="57973395e2efdd0b" providerId="LiveId" clId="{C7FE3E01-895C-4AC7-B67C-E5A469F09F38}" dt="2019-12-11T14:27:43.384" v="0" actId="47"/>
          <pc:sldLayoutMkLst>
            <pc:docMk/>
            <pc:sldMasterMk cId="446266585" sldId="2147483681"/>
            <pc:sldLayoutMk cId="2428742187" sldId="2147483684"/>
          </pc:sldLayoutMkLst>
        </pc:sldLayoutChg>
        <pc:sldLayoutChg chg="del">
          <pc:chgData name="Mark Foster" userId="57973395e2efdd0b" providerId="LiveId" clId="{C7FE3E01-895C-4AC7-B67C-E5A469F09F38}" dt="2019-12-11T14:27:43.384" v="0" actId="47"/>
          <pc:sldLayoutMkLst>
            <pc:docMk/>
            <pc:sldMasterMk cId="446266585" sldId="2147483681"/>
            <pc:sldLayoutMk cId="1429226727" sldId="2147483685"/>
          </pc:sldLayoutMkLst>
        </pc:sldLayoutChg>
        <pc:sldLayoutChg chg="del">
          <pc:chgData name="Mark Foster" userId="57973395e2efdd0b" providerId="LiveId" clId="{C7FE3E01-895C-4AC7-B67C-E5A469F09F38}" dt="2019-12-11T14:27:43.384" v="0" actId="47"/>
          <pc:sldLayoutMkLst>
            <pc:docMk/>
            <pc:sldMasterMk cId="446266585" sldId="2147483681"/>
            <pc:sldLayoutMk cId="3924704624" sldId="2147483686"/>
          </pc:sldLayoutMkLst>
        </pc:sldLayoutChg>
        <pc:sldLayoutChg chg="del">
          <pc:chgData name="Mark Foster" userId="57973395e2efdd0b" providerId="LiveId" clId="{C7FE3E01-895C-4AC7-B67C-E5A469F09F38}" dt="2019-12-11T14:27:43.384" v="0" actId="47"/>
          <pc:sldLayoutMkLst>
            <pc:docMk/>
            <pc:sldMasterMk cId="446266585" sldId="2147483681"/>
            <pc:sldLayoutMk cId="3031143932" sldId="2147483687"/>
          </pc:sldLayoutMkLst>
        </pc:sldLayoutChg>
        <pc:sldLayoutChg chg="del">
          <pc:chgData name="Mark Foster" userId="57973395e2efdd0b" providerId="LiveId" clId="{C7FE3E01-895C-4AC7-B67C-E5A469F09F38}" dt="2019-12-11T14:27:43.384" v="0" actId="47"/>
          <pc:sldLayoutMkLst>
            <pc:docMk/>
            <pc:sldMasterMk cId="446266585" sldId="2147483681"/>
            <pc:sldLayoutMk cId="2662332421" sldId="2147483688"/>
          </pc:sldLayoutMkLst>
        </pc:sldLayoutChg>
        <pc:sldLayoutChg chg="del">
          <pc:chgData name="Mark Foster" userId="57973395e2efdd0b" providerId="LiveId" clId="{C7FE3E01-895C-4AC7-B67C-E5A469F09F38}" dt="2019-12-11T14:27:43.384" v="0" actId="47"/>
          <pc:sldLayoutMkLst>
            <pc:docMk/>
            <pc:sldMasterMk cId="446266585" sldId="2147483681"/>
            <pc:sldLayoutMk cId="2314215903" sldId="2147483689"/>
          </pc:sldLayoutMkLst>
        </pc:sldLayoutChg>
        <pc:sldLayoutChg chg="del">
          <pc:chgData name="Mark Foster" userId="57973395e2efdd0b" providerId="LiveId" clId="{C7FE3E01-895C-4AC7-B67C-E5A469F09F38}" dt="2019-12-11T14:27:43.384" v="0" actId="47"/>
          <pc:sldLayoutMkLst>
            <pc:docMk/>
            <pc:sldMasterMk cId="446266585" sldId="2147483681"/>
            <pc:sldLayoutMk cId="1132528075" sldId="2147483690"/>
          </pc:sldLayoutMkLst>
        </pc:sldLayoutChg>
      </pc:sldMasterChg>
      <pc:sldMasterChg chg="del delSldLayout">
        <pc:chgData name="Mark Foster" userId="57973395e2efdd0b" providerId="LiveId" clId="{C7FE3E01-895C-4AC7-B67C-E5A469F09F38}" dt="2019-12-11T17:01:46.416" v="17" actId="2696"/>
        <pc:sldMasterMkLst>
          <pc:docMk/>
          <pc:sldMasterMk cId="4003271550" sldId="2147483691"/>
        </pc:sldMasterMkLst>
        <pc:sldLayoutChg chg="del">
          <pc:chgData name="Mark Foster" userId="57973395e2efdd0b" providerId="LiveId" clId="{C7FE3E01-895C-4AC7-B67C-E5A469F09F38}" dt="2019-12-11T17:01:46.416" v="17" actId="2696"/>
          <pc:sldLayoutMkLst>
            <pc:docMk/>
            <pc:sldMasterMk cId="4003271550" sldId="2147483691"/>
            <pc:sldLayoutMk cId="3266761326" sldId="2147483692"/>
          </pc:sldLayoutMkLst>
        </pc:sldLayoutChg>
        <pc:sldLayoutChg chg="del">
          <pc:chgData name="Mark Foster" userId="57973395e2efdd0b" providerId="LiveId" clId="{C7FE3E01-895C-4AC7-B67C-E5A469F09F38}" dt="2019-12-11T17:01:46.416" v="17" actId="2696"/>
          <pc:sldLayoutMkLst>
            <pc:docMk/>
            <pc:sldMasterMk cId="4003271550" sldId="2147483691"/>
            <pc:sldLayoutMk cId="3784386942" sldId="2147483693"/>
          </pc:sldLayoutMkLst>
        </pc:sldLayoutChg>
        <pc:sldLayoutChg chg="del">
          <pc:chgData name="Mark Foster" userId="57973395e2efdd0b" providerId="LiveId" clId="{C7FE3E01-895C-4AC7-B67C-E5A469F09F38}" dt="2019-12-11T17:01:46.416" v="17" actId="2696"/>
          <pc:sldLayoutMkLst>
            <pc:docMk/>
            <pc:sldMasterMk cId="4003271550" sldId="2147483691"/>
            <pc:sldLayoutMk cId="1110794638" sldId="2147483694"/>
          </pc:sldLayoutMkLst>
        </pc:sldLayoutChg>
        <pc:sldLayoutChg chg="del">
          <pc:chgData name="Mark Foster" userId="57973395e2efdd0b" providerId="LiveId" clId="{C7FE3E01-895C-4AC7-B67C-E5A469F09F38}" dt="2019-12-11T17:01:46.416" v="17" actId="2696"/>
          <pc:sldLayoutMkLst>
            <pc:docMk/>
            <pc:sldMasterMk cId="4003271550" sldId="2147483691"/>
            <pc:sldLayoutMk cId="3719097414" sldId="2147483695"/>
          </pc:sldLayoutMkLst>
        </pc:sldLayoutChg>
        <pc:sldLayoutChg chg="del">
          <pc:chgData name="Mark Foster" userId="57973395e2efdd0b" providerId="LiveId" clId="{C7FE3E01-895C-4AC7-B67C-E5A469F09F38}" dt="2019-12-11T17:01:46.416" v="17" actId="2696"/>
          <pc:sldLayoutMkLst>
            <pc:docMk/>
            <pc:sldMasterMk cId="4003271550" sldId="2147483691"/>
            <pc:sldLayoutMk cId="1123704610" sldId="2147483696"/>
          </pc:sldLayoutMkLst>
        </pc:sldLayoutChg>
        <pc:sldLayoutChg chg="del">
          <pc:chgData name="Mark Foster" userId="57973395e2efdd0b" providerId="LiveId" clId="{C7FE3E01-895C-4AC7-B67C-E5A469F09F38}" dt="2019-12-11T17:01:46.416" v="17" actId="2696"/>
          <pc:sldLayoutMkLst>
            <pc:docMk/>
            <pc:sldMasterMk cId="4003271550" sldId="2147483691"/>
            <pc:sldLayoutMk cId="4090459992" sldId="2147483697"/>
          </pc:sldLayoutMkLst>
        </pc:sldLayoutChg>
        <pc:sldLayoutChg chg="del">
          <pc:chgData name="Mark Foster" userId="57973395e2efdd0b" providerId="LiveId" clId="{C7FE3E01-895C-4AC7-B67C-E5A469F09F38}" dt="2019-12-11T17:01:46.416" v="17" actId="2696"/>
          <pc:sldLayoutMkLst>
            <pc:docMk/>
            <pc:sldMasterMk cId="4003271550" sldId="2147483691"/>
            <pc:sldLayoutMk cId="4257543315" sldId="2147483698"/>
          </pc:sldLayoutMkLst>
        </pc:sldLayoutChg>
        <pc:sldLayoutChg chg="del">
          <pc:chgData name="Mark Foster" userId="57973395e2efdd0b" providerId="LiveId" clId="{C7FE3E01-895C-4AC7-B67C-E5A469F09F38}" dt="2019-12-11T17:01:46.416" v="17" actId="2696"/>
          <pc:sldLayoutMkLst>
            <pc:docMk/>
            <pc:sldMasterMk cId="4003271550" sldId="2147483691"/>
            <pc:sldLayoutMk cId="2914617100" sldId="2147483699"/>
          </pc:sldLayoutMkLst>
        </pc:sldLayoutChg>
        <pc:sldLayoutChg chg="del">
          <pc:chgData name="Mark Foster" userId="57973395e2efdd0b" providerId="LiveId" clId="{C7FE3E01-895C-4AC7-B67C-E5A469F09F38}" dt="2019-12-11T17:01:46.416" v="17" actId="2696"/>
          <pc:sldLayoutMkLst>
            <pc:docMk/>
            <pc:sldMasterMk cId="4003271550" sldId="2147483691"/>
            <pc:sldLayoutMk cId="1090460673" sldId="2147483700"/>
          </pc:sldLayoutMkLst>
        </pc:sldLayoutChg>
        <pc:sldLayoutChg chg="del">
          <pc:chgData name="Mark Foster" userId="57973395e2efdd0b" providerId="LiveId" clId="{C7FE3E01-895C-4AC7-B67C-E5A469F09F38}" dt="2019-12-11T17:01:46.416" v="17" actId="2696"/>
          <pc:sldLayoutMkLst>
            <pc:docMk/>
            <pc:sldMasterMk cId="4003271550" sldId="2147483691"/>
            <pc:sldLayoutMk cId="177084017" sldId="2147483701"/>
          </pc:sldLayoutMkLst>
        </pc:sldLayoutChg>
        <pc:sldLayoutChg chg="del">
          <pc:chgData name="Mark Foster" userId="57973395e2efdd0b" providerId="LiveId" clId="{C7FE3E01-895C-4AC7-B67C-E5A469F09F38}" dt="2019-12-11T17:01:46.416" v="17" actId="2696"/>
          <pc:sldLayoutMkLst>
            <pc:docMk/>
            <pc:sldMasterMk cId="4003271550" sldId="2147483691"/>
            <pc:sldLayoutMk cId="714771156" sldId="2147483702"/>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ad\store\Support%20Services\Pharmacy\Departments\Clinical%20Information%20Service\IMMUNOGLOBULINS\Procurement%20and%20Supply\Brand%20Usage\Brand%20Usage%202017.1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d\store\PERSONAL-STORE\C\clarkd97\audit%20timescale%20ga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d\store\PERSONAL-STORE\C\clarkd97\audit%20timescale%20ga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Approvers!$D$2:$D$16</c:f>
              <c:strCache>
                <c:ptCount val="15"/>
                <c:pt idx="0">
                  <c:v>CUH</c:v>
                </c:pt>
                <c:pt idx="1">
                  <c:v>BEDFORD</c:v>
                </c:pt>
                <c:pt idx="2">
                  <c:v>BTUH</c:v>
                </c:pt>
                <c:pt idx="3">
                  <c:v>COLCHESTER</c:v>
                </c:pt>
                <c:pt idx="4">
                  <c:v>ENHT</c:v>
                </c:pt>
                <c:pt idx="5">
                  <c:v>IPSWICH</c:v>
                </c:pt>
                <c:pt idx="6">
                  <c:v>JPH</c:v>
                </c:pt>
                <c:pt idx="7">
                  <c:v>MEHT</c:v>
                </c:pt>
                <c:pt idx="8">
                  <c:v>NNUH</c:v>
                </c:pt>
                <c:pt idx="9">
                  <c:v>NWAFT</c:v>
                </c:pt>
                <c:pt idx="10">
                  <c:v>PAH</c:v>
                </c:pt>
                <c:pt idx="11">
                  <c:v>QEHKL</c:v>
                </c:pt>
                <c:pt idx="12">
                  <c:v>RPH</c:v>
                </c:pt>
                <c:pt idx="13">
                  <c:v>SOUTHEND</c:v>
                </c:pt>
                <c:pt idx="14">
                  <c:v>WSH</c:v>
                </c:pt>
              </c:strCache>
            </c:strRef>
          </c:cat>
          <c:val>
            <c:numRef>
              <c:f>Approvers!$E$2:$E$16</c:f>
              <c:numCache>
                <c:formatCode>General</c:formatCode>
                <c:ptCount val="15"/>
                <c:pt idx="0">
                  <c:v>60</c:v>
                </c:pt>
                <c:pt idx="1">
                  <c:v>1</c:v>
                </c:pt>
                <c:pt idx="2">
                  <c:v>8</c:v>
                </c:pt>
                <c:pt idx="3">
                  <c:v>0</c:v>
                </c:pt>
                <c:pt idx="4">
                  <c:v>10</c:v>
                </c:pt>
                <c:pt idx="5">
                  <c:v>0</c:v>
                </c:pt>
                <c:pt idx="6">
                  <c:v>7</c:v>
                </c:pt>
                <c:pt idx="7">
                  <c:v>4</c:v>
                </c:pt>
                <c:pt idx="8">
                  <c:v>7</c:v>
                </c:pt>
                <c:pt idx="9">
                  <c:v>4</c:v>
                </c:pt>
                <c:pt idx="10">
                  <c:v>0</c:v>
                </c:pt>
                <c:pt idx="11">
                  <c:v>0</c:v>
                </c:pt>
                <c:pt idx="12">
                  <c:v>4</c:v>
                </c:pt>
                <c:pt idx="13">
                  <c:v>12</c:v>
                </c:pt>
                <c:pt idx="14">
                  <c:v>0</c:v>
                </c:pt>
              </c:numCache>
            </c:numRef>
          </c:val>
          <c:extLst>
            <c:ext xmlns:c16="http://schemas.microsoft.com/office/drawing/2014/chart" uri="{C3380CC4-5D6E-409C-BE32-E72D297353CC}">
              <c16:uniqueId val="{00000000-3BD9-4968-AEEC-A001D7A1CA2C}"/>
            </c:ext>
          </c:extLst>
        </c:ser>
        <c:dLbls>
          <c:showLegendKey val="0"/>
          <c:showVal val="0"/>
          <c:showCatName val="0"/>
          <c:showSerName val="0"/>
          <c:showPercent val="0"/>
          <c:showBubbleSize val="0"/>
        </c:dLbls>
        <c:gapWidth val="150"/>
        <c:axId val="178275840"/>
        <c:axId val="178277376"/>
      </c:barChart>
      <c:catAx>
        <c:axId val="178275840"/>
        <c:scaling>
          <c:orientation val="minMax"/>
        </c:scaling>
        <c:delete val="0"/>
        <c:axPos val="b"/>
        <c:numFmt formatCode="General" sourceLinked="0"/>
        <c:majorTickMark val="out"/>
        <c:minorTickMark val="none"/>
        <c:tickLblPos val="nextTo"/>
        <c:crossAx val="178277376"/>
        <c:crosses val="autoZero"/>
        <c:auto val="1"/>
        <c:lblAlgn val="ctr"/>
        <c:lblOffset val="100"/>
        <c:noMultiLvlLbl val="0"/>
      </c:catAx>
      <c:valAx>
        <c:axId val="178277376"/>
        <c:scaling>
          <c:orientation val="minMax"/>
        </c:scaling>
        <c:delete val="0"/>
        <c:axPos val="l"/>
        <c:majorGridlines/>
        <c:numFmt formatCode="General" sourceLinked="1"/>
        <c:majorTickMark val="out"/>
        <c:minorTickMark val="none"/>
        <c:tickLblPos val="nextTo"/>
        <c:crossAx val="17827584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Approvers!$A$2:$A$27</c:f>
              <c:strCache>
                <c:ptCount val="26"/>
                <c:pt idx="0">
                  <c:v>deMR D</c:v>
                </c:pt>
                <c:pt idx="1">
                  <c:v>Kumar D</c:v>
                </c:pt>
                <c:pt idx="2">
                  <c:v>Coles A</c:v>
                </c:pt>
                <c:pt idx="3">
                  <c:v>Jordan N</c:v>
                </c:pt>
                <c:pt idx="4">
                  <c:v>Jayne D</c:v>
                </c:pt>
                <c:pt idx="5">
                  <c:v>Torpey N</c:v>
                </c:pt>
                <c:pt idx="6">
                  <c:v>Mccarthy C</c:v>
                </c:pt>
                <c:pt idx="7">
                  <c:v>EOEIAP</c:v>
                </c:pt>
                <c:pt idx="8">
                  <c:v>Besser M</c:v>
                </c:pt>
                <c:pt idx="9">
                  <c:v>Cox A</c:v>
                </c:pt>
                <c:pt idx="10">
                  <c:v>Manson A</c:v>
                </c:pt>
                <c:pt idx="11">
                  <c:v>Baxendale H</c:v>
                </c:pt>
                <c:pt idx="12">
                  <c:v>Grigoriadou S</c:v>
                </c:pt>
                <c:pt idx="13">
                  <c:v>Staples E</c:v>
                </c:pt>
                <c:pt idx="14">
                  <c:v>Willcocks L</c:v>
                </c:pt>
                <c:pt idx="15">
                  <c:v>Jones R</c:v>
                </c:pt>
                <c:pt idx="16">
                  <c:v>Carmichael A</c:v>
                </c:pt>
                <c:pt idx="17">
                  <c:v>Willcocks, L</c:v>
                </c:pt>
                <c:pt idx="18">
                  <c:v>Conway-Morris A</c:v>
                </c:pt>
                <c:pt idx="19">
                  <c:v>Serumadar S</c:v>
                </c:pt>
                <c:pt idx="20">
                  <c:v>Welsh S</c:v>
                </c:pt>
                <c:pt idx="21">
                  <c:v>Gendi N</c:v>
                </c:pt>
                <c:pt idx="22">
                  <c:v>Thomas W</c:v>
                </c:pt>
                <c:pt idx="23">
                  <c:v>Immunology IAP</c:v>
                </c:pt>
                <c:pt idx="24">
                  <c:v>Neurology IAP</c:v>
                </c:pt>
                <c:pt idx="25">
                  <c:v>Denied</c:v>
                </c:pt>
              </c:strCache>
            </c:strRef>
          </c:cat>
          <c:val>
            <c:numRef>
              <c:f>Approvers!$B$2:$B$27</c:f>
              <c:numCache>
                <c:formatCode>General</c:formatCode>
                <c:ptCount val="26"/>
                <c:pt idx="0">
                  <c:v>33</c:v>
                </c:pt>
                <c:pt idx="1">
                  <c:v>36</c:v>
                </c:pt>
                <c:pt idx="2">
                  <c:v>7</c:v>
                </c:pt>
                <c:pt idx="3">
                  <c:v>5</c:v>
                </c:pt>
                <c:pt idx="4">
                  <c:v>8</c:v>
                </c:pt>
                <c:pt idx="5">
                  <c:v>8</c:v>
                </c:pt>
                <c:pt idx="6">
                  <c:v>17</c:v>
                </c:pt>
                <c:pt idx="7">
                  <c:v>1</c:v>
                </c:pt>
                <c:pt idx="8">
                  <c:v>3</c:v>
                </c:pt>
                <c:pt idx="9">
                  <c:v>21</c:v>
                </c:pt>
                <c:pt idx="10">
                  <c:v>20</c:v>
                </c:pt>
                <c:pt idx="11">
                  <c:v>4</c:v>
                </c:pt>
                <c:pt idx="12">
                  <c:v>1</c:v>
                </c:pt>
                <c:pt idx="13">
                  <c:v>4</c:v>
                </c:pt>
                <c:pt idx="14">
                  <c:v>6</c:v>
                </c:pt>
                <c:pt idx="15">
                  <c:v>4</c:v>
                </c:pt>
                <c:pt idx="16">
                  <c:v>1</c:v>
                </c:pt>
                <c:pt idx="17">
                  <c:v>1</c:v>
                </c:pt>
                <c:pt idx="18">
                  <c:v>2</c:v>
                </c:pt>
                <c:pt idx="19">
                  <c:v>1</c:v>
                </c:pt>
                <c:pt idx="20">
                  <c:v>1</c:v>
                </c:pt>
                <c:pt idx="21">
                  <c:v>1</c:v>
                </c:pt>
                <c:pt idx="22">
                  <c:v>2</c:v>
                </c:pt>
                <c:pt idx="23">
                  <c:v>5</c:v>
                </c:pt>
                <c:pt idx="24">
                  <c:v>1</c:v>
                </c:pt>
                <c:pt idx="25">
                  <c:v>4</c:v>
                </c:pt>
              </c:numCache>
            </c:numRef>
          </c:val>
          <c:extLst>
            <c:ext xmlns:c16="http://schemas.microsoft.com/office/drawing/2014/chart" uri="{C3380CC4-5D6E-409C-BE32-E72D297353CC}">
              <c16:uniqueId val="{00000000-42C8-4D44-917A-F700EEA59F51}"/>
            </c:ext>
          </c:extLst>
        </c:ser>
        <c:dLbls>
          <c:showLegendKey val="0"/>
          <c:showVal val="0"/>
          <c:showCatName val="0"/>
          <c:showSerName val="0"/>
          <c:showPercent val="0"/>
          <c:showBubbleSize val="0"/>
        </c:dLbls>
        <c:gapWidth val="150"/>
        <c:axId val="178289280"/>
        <c:axId val="178311552"/>
      </c:barChart>
      <c:catAx>
        <c:axId val="178289280"/>
        <c:scaling>
          <c:orientation val="minMax"/>
        </c:scaling>
        <c:delete val="0"/>
        <c:axPos val="b"/>
        <c:numFmt formatCode="General" sourceLinked="0"/>
        <c:majorTickMark val="out"/>
        <c:minorTickMark val="none"/>
        <c:tickLblPos val="nextTo"/>
        <c:crossAx val="178311552"/>
        <c:crosses val="autoZero"/>
        <c:auto val="1"/>
        <c:lblAlgn val="ctr"/>
        <c:lblOffset val="100"/>
        <c:noMultiLvlLbl val="0"/>
      </c:catAx>
      <c:valAx>
        <c:axId val="178311552"/>
        <c:scaling>
          <c:orientation val="minMax"/>
        </c:scaling>
        <c:delete val="0"/>
        <c:axPos val="l"/>
        <c:majorGridlines/>
        <c:numFmt formatCode="General" sourceLinked="1"/>
        <c:majorTickMark val="out"/>
        <c:minorTickMark val="none"/>
        <c:tickLblPos val="nextTo"/>
        <c:crossAx val="17828928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Total!$AD$15</c:f>
              <c:strCache>
                <c:ptCount val="1"/>
                <c:pt idx="0">
                  <c:v>17/18 FYD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Total!$AF$2:$AH$2</c:f>
              <c:strCache>
                <c:ptCount val="3"/>
                <c:pt idx="0">
                  <c:v>Subcutaneous Usage (kg)</c:v>
                </c:pt>
                <c:pt idx="1">
                  <c:v>Intravenous Usage (kg)</c:v>
                </c:pt>
                <c:pt idx="2">
                  <c:v>Combined Usage (kg)</c:v>
                </c:pt>
              </c:strCache>
            </c:strRef>
          </c:cat>
          <c:val>
            <c:numRef>
              <c:f>Total!$AF$15:$AH$15</c:f>
              <c:numCache>
                <c:formatCode>0.0</c:formatCode>
                <c:ptCount val="3"/>
                <c:pt idx="0">
                  <c:v>2.7875999999999999</c:v>
                </c:pt>
                <c:pt idx="1">
                  <c:v>66.22</c:v>
                </c:pt>
                <c:pt idx="2">
                  <c:v>69.007599999999996</c:v>
                </c:pt>
              </c:numCache>
            </c:numRef>
          </c:val>
          <c:extLst>
            <c:ext xmlns:c16="http://schemas.microsoft.com/office/drawing/2014/chart" uri="{C3380CC4-5D6E-409C-BE32-E72D297353CC}">
              <c16:uniqueId val="{00000000-E4B7-4AA8-8087-175E9B90B77A}"/>
            </c:ext>
          </c:extLst>
        </c:ser>
        <c:ser>
          <c:idx val="1"/>
          <c:order val="1"/>
          <c:tx>
            <c:strRef>
              <c:f>Total!$AD$16</c:f>
              <c:strCache>
                <c:ptCount val="1"/>
                <c:pt idx="0">
                  <c:v>Projected 18/19 FYD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Total!$AF$2:$AH$2</c:f>
              <c:strCache>
                <c:ptCount val="3"/>
                <c:pt idx="0">
                  <c:v>Subcutaneous Usage (kg)</c:v>
                </c:pt>
                <c:pt idx="1">
                  <c:v>Intravenous Usage (kg)</c:v>
                </c:pt>
                <c:pt idx="2">
                  <c:v>Combined Usage (kg)</c:v>
                </c:pt>
              </c:strCache>
            </c:strRef>
          </c:cat>
          <c:val>
            <c:numRef>
              <c:f>Total!$AF$16:$AH$16</c:f>
              <c:numCache>
                <c:formatCode>0.0</c:formatCode>
                <c:ptCount val="3"/>
                <c:pt idx="0">
                  <c:v>3.06636</c:v>
                </c:pt>
                <c:pt idx="1">
                  <c:v>72.841999999999999</c:v>
                </c:pt>
                <c:pt idx="2">
                  <c:v>75.908360000000002</c:v>
                </c:pt>
              </c:numCache>
            </c:numRef>
          </c:val>
          <c:extLst>
            <c:ext xmlns:c16="http://schemas.microsoft.com/office/drawing/2014/chart" uri="{C3380CC4-5D6E-409C-BE32-E72D297353CC}">
              <c16:uniqueId val="{00000001-E4B7-4AA8-8087-175E9B90B77A}"/>
            </c:ext>
          </c:extLst>
        </c:ser>
        <c:ser>
          <c:idx val="2"/>
          <c:order val="2"/>
          <c:tx>
            <c:strRef>
              <c:f>Total!$AD$17</c:f>
              <c:strCache>
                <c:ptCount val="1"/>
                <c:pt idx="0">
                  <c:v>18/19 FYD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Total!$AF$2:$AH$2</c:f>
              <c:strCache>
                <c:ptCount val="3"/>
                <c:pt idx="0">
                  <c:v>Subcutaneous Usage (kg)</c:v>
                </c:pt>
                <c:pt idx="1">
                  <c:v>Intravenous Usage (kg)</c:v>
                </c:pt>
                <c:pt idx="2">
                  <c:v>Combined Usage (kg)</c:v>
                </c:pt>
              </c:strCache>
            </c:strRef>
          </c:cat>
          <c:val>
            <c:numRef>
              <c:f>Total!$AF$17:$AH$17</c:f>
              <c:numCache>
                <c:formatCode>0.0</c:formatCode>
                <c:ptCount val="3"/>
                <c:pt idx="0">
                  <c:v>8.4157999999999991</c:v>
                </c:pt>
                <c:pt idx="1">
                  <c:v>43.6145</c:v>
                </c:pt>
                <c:pt idx="2">
                  <c:v>52.030299999999997</c:v>
                </c:pt>
              </c:numCache>
            </c:numRef>
          </c:val>
          <c:extLst>
            <c:ext xmlns:c16="http://schemas.microsoft.com/office/drawing/2014/chart" uri="{C3380CC4-5D6E-409C-BE32-E72D297353CC}">
              <c16:uniqueId val="{00000002-E4B7-4AA8-8087-175E9B90B77A}"/>
            </c:ext>
          </c:extLst>
        </c:ser>
        <c:dLbls>
          <c:showLegendKey val="0"/>
          <c:showVal val="0"/>
          <c:showCatName val="0"/>
          <c:showSerName val="0"/>
          <c:showPercent val="0"/>
          <c:showBubbleSize val="0"/>
        </c:dLbls>
        <c:gapWidth val="150"/>
        <c:axId val="100826496"/>
        <c:axId val="100848768"/>
      </c:barChart>
      <c:catAx>
        <c:axId val="100826496"/>
        <c:scaling>
          <c:orientation val="minMax"/>
        </c:scaling>
        <c:delete val="0"/>
        <c:axPos val="b"/>
        <c:numFmt formatCode="General" sourceLinked="0"/>
        <c:majorTickMark val="out"/>
        <c:minorTickMark val="none"/>
        <c:tickLblPos val="nextTo"/>
        <c:crossAx val="100848768"/>
        <c:crosses val="autoZero"/>
        <c:auto val="1"/>
        <c:lblAlgn val="ctr"/>
        <c:lblOffset val="100"/>
        <c:noMultiLvlLbl val="0"/>
      </c:catAx>
      <c:valAx>
        <c:axId val="100848768"/>
        <c:scaling>
          <c:orientation val="minMax"/>
        </c:scaling>
        <c:delete val="0"/>
        <c:axPos val="l"/>
        <c:numFmt formatCode="0" sourceLinked="0"/>
        <c:majorTickMark val="out"/>
        <c:minorTickMark val="none"/>
        <c:tickLblPos val="nextTo"/>
        <c:crossAx val="100826496"/>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90126284577039"/>
          <c:y val="0.13719474080873817"/>
          <c:w val="0.76328031115369244"/>
          <c:h val="0.82716330343014921"/>
        </c:manualLayout>
      </c:layout>
      <c:barChart>
        <c:barDir val="bar"/>
        <c:grouping val="stacked"/>
        <c:varyColors val="0"/>
        <c:ser>
          <c:idx val="0"/>
          <c:order val="0"/>
          <c:tx>
            <c:strRef>
              <c:f>Sheet1!$B$1</c:f>
              <c:strCache>
                <c:ptCount val="1"/>
                <c:pt idx="0">
                  <c:v>Start Date</c:v>
                </c:pt>
              </c:strCache>
            </c:strRef>
          </c:tx>
          <c:spPr>
            <a:noFill/>
            <a:ln>
              <a:noFill/>
            </a:ln>
          </c:spPr>
          <c:invertIfNegative val="0"/>
          <c:cat>
            <c:strRef>
              <c:f>Sheet1!$A$2:$A$10</c:f>
              <c:strCache>
                <c:ptCount val="9"/>
                <c:pt idx="0">
                  <c:v>Black and Right Hand Grey Indications</c:v>
                </c:pt>
                <c:pt idx="1">
                  <c:v>Secondary Antibody Deficiency</c:v>
                </c:pt>
                <c:pt idx="2">
                  <c:v>Procurement &amp; Usage Audit</c:v>
                </c:pt>
                <c:pt idx="3">
                  <c:v>Primary Immunodeficiency</c:v>
                </c:pt>
                <c:pt idx="4">
                  <c:v>Procurement &amp; Usage Audit</c:v>
                </c:pt>
                <c:pt idx="5">
                  <c:v>Chronic Inflammatory Demyelinating Polyneuropathy (CIDP)</c:v>
                </c:pt>
                <c:pt idx="6">
                  <c:v>Immune Thrombocytopaenic Purpura (ITP)</c:v>
                </c:pt>
                <c:pt idx="7">
                  <c:v>Myasthenia Gravis (Short Term)</c:v>
                </c:pt>
                <c:pt idx="8">
                  <c:v>Other' Short Term Indications</c:v>
                </c:pt>
              </c:strCache>
            </c:strRef>
          </c:cat>
          <c:val>
            <c:numRef>
              <c:f>Sheet1!$B$2:$B$10</c:f>
              <c:numCache>
                <c:formatCode>mmm\-yy</c:formatCode>
                <c:ptCount val="9"/>
                <c:pt idx="0">
                  <c:v>43497</c:v>
                </c:pt>
                <c:pt idx="1">
                  <c:v>43525</c:v>
                </c:pt>
                <c:pt idx="2">
                  <c:v>43525</c:v>
                </c:pt>
                <c:pt idx="3">
                  <c:v>43586</c:v>
                </c:pt>
                <c:pt idx="4">
                  <c:v>43678</c:v>
                </c:pt>
                <c:pt idx="5">
                  <c:v>43678</c:v>
                </c:pt>
                <c:pt idx="6">
                  <c:v>43800</c:v>
                </c:pt>
                <c:pt idx="7">
                  <c:v>43862</c:v>
                </c:pt>
                <c:pt idx="8">
                  <c:v>43891</c:v>
                </c:pt>
              </c:numCache>
            </c:numRef>
          </c:val>
          <c:extLst>
            <c:ext xmlns:c16="http://schemas.microsoft.com/office/drawing/2014/chart" uri="{C3380CC4-5D6E-409C-BE32-E72D297353CC}">
              <c16:uniqueId val="{00000000-8489-4CA0-91E5-881867927F02}"/>
            </c:ext>
          </c:extLst>
        </c:ser>
        <c:ser>
          <c:idx val="1"/>
          <c:order val="1"/>
          <c:tx>
            <c:strRef>
              <c:f>Sheet1!$D$1</c:f>
              <c:strCache>
                <c:ptCount val="1"/>
                <c:pt idx="0">
                  <c:v>Duration</c:v>
                </c:pt>
              </c:strCache>
            </c:strRef>
          </c:tx>
          <c:spPr>
            <a:solidFill>
              <a:schemeClr val="tx2">
                <a:lumMod val="60000"/>
                <a:lumOff val="40000"/>
              </a:schemeClr>
            </a:solidFill>
          </c:spPr>
          <c:invertIfNegative val="0"/>
          <c:cat>
            <c:strRef>
              <c:f>Sheet1!$A$2:$A$10</c:f>
              <c:strCache>
                <c:ptCount val="9"/>
                <c:pt idx="0">
                  <c:v>Black and Right Hand Grey Indications</c:v>
                </c:pt>
                <c:pt idx="1">
                  <c:v>Secondary Antibody Deficiency</c:v>
                </c:pt>
                <c:pt idx="2">
                  <c:v>Procurement &amp; Usage Audit</c:v>
                </c:pt>
                <c:pt idx="3">
                  <c:v>Primary Immunodeficiency</c:v>
                </c:pt>
                <c:pt idx="4">
                  <c:v>Procurement &amp; Usage Audit</c:v>
                </c:pt>
                <c:pt idx="5">
                  <c:v>Chronic Inflammatory Demyelinating Polyneuropathy (CIDP)</c:v>
                </c:pt>
                <c:pt idx="6">
                  <c:v>Immune Thrombocytopaenic Purpura (ITP)</c:v>
                </c:pt>
                <c:pt idx="7">
                  <c:v>Myasthenia Gravis (Short Term)</c:v>
                </c:pt>
                <c:pt idx="8">
                  <c:v>Other' Short Term Indications</c:v>
                </c:pt>
              </c:strCache>
            </c:strRef>
          </c:cat>
          <c:val>
            <c:numRef>
              <c:f>Sheet1!$D$2:$D$10</c:f>
              <c:numCache>
                <c:formatCode>General</c:formatCode>
                <c:ptCount val="9"/>
                <c:pt idx="0">
                  <c:v>28</c:v>
                </c:pt>
                <c:pt idx="1">
                  <c:v>31</c:v>
                </c:pt>
                <c:pt idx="2">
                  <c:v>31</c:v>
                </c:pt>
                <c:pt idx="3">
                  <c:v>31</c:v>
                </c:pt>
                <c:pt idx="4">
                  <c:v>31</c:v>
                </c:pt>
                <c:pt idx="5">
                  <c:v>61</c:v>
                </c:pt>
                <c:pt idx="6">
                  <c:v>31</c:v>
                </c:pt>
                <c:pt idx="7">
                  <c:v>29</c:v>
                </c:pt>
                <c:pt idx="8">
                  <c:v>61</c:v>
                </c:pt>
              </c:numCache>
            </c:numRef>
          </c:val>
          <c:extLst>
            <c:ext xmlns:c16="http://schemas.microsoft.com/office/drawing/2014/chart" uri="{C3380CC4-5D6E-409C-BE32-E72D297353CC}">
              <c16:uniqueId val="{00000001-8489-4CA0-91E5-881867927F02}"/>
            </c:ext>
          </c:extLst>
        </c:ser>
        <c:dLbls>
          <c:showLegendKey val="0"/>
          <c:showVal val="0"/>
          <c:showCatName val="0"/>
          <c:showSerName val="0"/>
          <c:showPercent val="0"/>
          <c:showBubbleSize val="0"/>
        </c:dLbls>
        <c:gapWidth val="150"/>
        <c:overlap val="100"/>
        <c:axId val="100993280"/>
        <c:axId val="101019648"/>
      </c:barChart>
      <c:catAx>
        <c:axId val="100993280"/>
        <c:scaling>
          <c:orientation val="maxMin"/>
        </c:scaling>
        <c:delete val="0"/>
        <c:axPos val="l"/>
        <c:numFmt formatCode="General" sourceLinked="0"/>
        <c:majorTickMark val="out"/>
        <c:minorTickMark val="none"/>
        <c:tickLblPos val="nextTo"/>
        <c:txPr>
          <a:bodyPr/>
          <a:lstStyle/>
          <a:p>
            <a:pPr>
              <a:defRPr sz="1100">
                <a:solidFill>
                  <a:schemeClr val="tx2"/>
                </a:solidFill>
              </a:defRPr>
            </a:pPr>
            <a:endParaRPr lang="en-US"/>
          </a:p>
        </c:txPr>
        <c:crossAx val="101019648"/>
        <c:crosses val="autoZero"/>
        <c:auto val="1"/>
        <c:lblAlgn val="ctr"/>
        <c:lblOffset val="100"/>
        <c:noMultiLvlLbl val="0"/>
      </c:catAx>
      <c:valAx>
        <c:axId val="101019648"/>
        <c:scaling>
          <c:orientation val="minMax"/>
          <c:max val="43962"/>
          <c:min val="43497"/>
        </c:scaling>
        <c:delete val="0"/>
        <c:axPos val="t"/>
        <c:numFmt formatCode="mmm\-yy" sourceLinked="1"/>
        <c:majorTickMark val="out"/>
        <c:minorTickMark val="none"/>
        <c:tickLblPos val="nextTo"/>
        <c:txPr>
          <a:bodyPr rot="-5400000" vert="horz"/>
          <a:lstStyle/>
          <a:p>
            <a:pPr>
              <a:defRPr sz="1200">
                <a:solidFill>
                  <a:schemeClr val="tx2"/>
                </a:solidFill>
              </a:defRPr>
            </a:pPr>
            <a:endParaRPr lang="en-US"/>
          </a:p>
        </c:txPr>
        <c:crossAx val="100993280"/>
        <c:crosses val="autoZero"/>
        <c:crossBetween val="between"/>
        <c:majorUnit val="31"/>
        <c:minorUnit val="31"/>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UHNM SRIAP Total Usage</a:t>
            </a:r>
          </a:p>
        </c:rich>
      </c:tx>
      <c:overlay val="0"/>
    </c:title>
    <c:autoTitleDeleted val="0"/>
    <c:plotArea>
      <c:layout/>
      <c:barChart>
        <c:barDir val="col"/>
        <c:grouping val="clustered"/>
        <c:varyColors val="0"/>
        <c:ser>
          <c:idx val="0"/>
          <c:order val="0"/>
          <c:tx>
            <c:strRef>
              <c:f>Sheet2!$J$2</c:f>
              <c:strCache>
                <c:ptCount val="1"/>
                <c:pt idx="0">
                  <c:v>NM SRIAP Total Usage</c:v>
                </c:pt>
              </c:strCache>
            </c:strRef>
          </c:tx>
          <c:invertIfNegative val="0"/>
          <c:trendline>
            <c:trendlineType val="linear"/>
            <c:dispRSqr val="0"/>
            <c:dispEq val="0"/>
          </c:trendline>
          <c:cat>
            <c:strRef>
              <c:f>Sheet2!$B$3:$B$9</c:f>
              <c:strCache>
                <c:ptCount val="7"/>
                <c:pt idx="0">
                  <c:v>18/19 Average Monthly Usage</c:v>
                </c:pt>
                <c:pt idx="1">
                  <c:v>Apr-19</c:v>
                </c:pt>
                <c:pt idx="2">
                  <c:v>May-19</c:v>
                </c:pt>
                <c:pt idx="3">
                  <c:v>Jun-19</c:v>
                </c:pt>
                <c:pt idx="4">
                  <c:v>Jul-19</c:v>
                </c:pt>
                <c:pt idx="5">
                  <c:v>Aug-19</c:v>
                </c:pt>
                <c:pt idx="6">
                  <c:v>Sep-19</c:v>
                </c:pt>
              </c:strCache>
            </c:strRef>
          </c:cat>
          <c:val>
            <c:numRef>
              <c:f>Sheet2!$J$3:$J$9</c:f>
              <c:numCache>
                <c:formatCode>0</c:formatCode>
                <c:ptCount val="7"/>
                <c:pt idx="0">
                  <c:v>13094.166666666664</c:v>
                </c:pt>
                <c:pt idx="1">
                  <c:v>12724</c:v>
                </c:pt>
                <c:pt idx="2">
                  <c:v>10554</c:v>
                </c:pt>
                <c:pt idx="3">
                  <c:v>11743</c:v>
                </c:pt>
                <c:pt idx="4">
                  <c:v>10925</c:v>
                </c:pt>
                <c:pt idx="5">
                  <c:v>9993</c:v>
                </c:pt>
                <c:pt idx="6">
                  <c:v>8608</c:v>
                </c:pt>
              </c:numCache>
            </c:numRef>
          </c:val>
          <c:extLst>
            <c:ext xmlns:c16="http://schemas.microsoft.com/office/drawing/2014/chart" uri="{C3380CC4-5D6E-409C-BE32-E72D297353CC}">
              <c16:uniqueId val="{00000001-1010-4522-933D-D4F53B2F532F}"/>
            </c:ext>
          </c:extLst>
        </c:ser>
        <c:dLbls>
          <c:showLegendKey val="0"/>
          <c:showVal val="0"/>
          <c:showCatName val="0"/>
          <c:showSerName val="0"/>
          <c:showPercent val="0"/>
          <c:showBubbleSize val="0"/>
        </c:dLbls>
        <c:gapWidth val="150"/>
        <c:axId val="101049088"/>
        <c:axId val="101050624"/>
      </c:barChart>
      <c:catAx>
        <c:axId val="101049088"/>
        <c:scaling>
          <c:orientation val="minMax"/>
        </c:scaling>
        <c:delete val="0"/>
        <c:axPos val="b"/>
        <c:numFmt formatCode="General" sourceLinked="0"/>
        <c:majorTickMark val="out"/>
        <c:minorTickMark val="none"/>
        <c:tickLblPos val="nextTo"/>
        <c:crossAx val="101050624"/>
        <c:crosses val="autoZero"/>
        <c:auto val="1"/>
        <c:lblAlgn val="ctr"/>
        <c:lblOffset val="100"/>
        <c:noMultiLvlLbl val="0"/>
      </c:catAx>
      <c:valAx>
        <c:axId val="101050624"/>
        <c:scaling>
          <c:orientation val="minMax"/>
        </c:scaling>
        <c:delete val="0"/>
        <c:axPos val="l"/>
        <c:numFmt formatCode="0" sourceLinked="1"/>
        <c:majorTickMark val="out"/>
        <c:minorTickMark val="none"/>
        <c:tickLblPos val="nextTo"/>
        <c:crossAx val="101049088"/>
        <c:crosses val="autoZero"/>
        <c:crossBetween val="between"/>
      </c:valAx>
      <c:spPr>
        <a:noFill/>
        <a:ln w="25400">
          <a:noFill/>
        </a:ln>
      </c:spPr>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4" dt="2019-12-05T15:15:02.522" idx="2">
    <p:pos x="5336" y="1056"/>
    <p:text>Conf figures</p:tex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ECBE3-99CF-42F6-B1B6-6D2669DB697A}"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GB"/>
        </a:p>
      </dgm:t>
    </dgm:pt>
    <dgm:pt modelId="{D10DA09A-BC0E-436F-9BB3-DCF0BD9CAE39}">
      <dgm:prSet phldrT="[Text]"/>
      <dgm:spPr/>
      <dgm:t>
        <a:bodyPr/>
        <a:lstStyle/>
        <a:p>
          <a:r>
            <a:rPr lang="en-GB" dirty="0"/>
            <a:t>Patient requires immunoglobulin</a:t>
          </a:r>
        </a:p>
      </dgm:t>
    </dgm:pt>
    <dgm:pt modelId="{C62CCD0F-64EB-43A0-AE9F-FE5272EE2979}" type="parTrans" cxnId="{D17B323F-BD1D-4BAE-BDC0-D1F7404296E2}">
      <dgm:prSet/>
      <dgm:spPr/>
      <dgm:t>
        <a:bodyPr/>
        <a:lstStyle/>
        <a:p>
          <a:endParaRPr lang="en-GB"/>
        </a:p>
      </dgm:t>
    </dgm:pt>
    <dgm:pt modelId="{32528479-80A6-4584-AF8C-D4C40E67345F}" type="sibTrans" cxnId="{D17B323F-BD1D-4BAE-BDC0-D1F7404296E2}">
      <dgm:prSet/>
      <dgm:spPr/>
      <dgm:t>
        <a:bodyPr/>
        <a:lstStyle/>
        <a:p>
          <a:endParaRPr lang="en-GB"/>
        </a:p>
      </dgm:t>
    </dgm:pt>
    <dgm:pt modelId="{ABF1A244-FA18-420D-A8CD-2E39E5D88897}">
      <dgm:prSet phldrT="[Text]"/>
      <dgm:spPr>
        <a:ln>
          <a:solidFill>
            <a:srgbClr val="FF0000"/>
          </a:solidFill>
        </a:ln>
      </dgm:spPr>
      <dgm:t>
        <a:bodyPr/>
        <a:lstStyle/>
        <a:p>
          <a:r>
            <a:rPr lang="en-GB" dirty="0">
              <a:solidFill>
                <a:srgbClr val="FF0000"/>
              </a:solidFill>
            </a:rPr>
            <a:t>Prescribing guidance</a:t>
          </a:r>
        </a:p>
      </dgm:t>
    </dgm:pt>
    <dgm:pt modelId="{C3660C68-6EC8-4F5E-8A07-986F8EF88886}" type="parTrans" cxnId="{DBE608E7-4C48-47FA-925A-7389D97B1B6A}">
      <dgm:prSet/>
      <dgm:spPr/>
      <dgm:t>
        <a:bodyPr/>
        <a:lstStyle/>
        <a:p>
          <a:endParaRPr lang="en-GB"/>
        </a:p>
      </dgm:t>
    </dgm:pt>
    <dgm:pt modelId="{A8AE48B2-30CD-4C66-9EAC-441152DB6D47}" type="sibTrans" cxnId="{DBE608E7-4C48-47FA-925A-7389D97B1B6A}">
      <dgm:prSet/>
      <dgm:spPr/>
      <dgm:t>
        <a:bodyPr/>
        <a:lstStyle/>
        <a:p>
          <a:endParaRPr lang="en-GB"/>
        </a:p>
      </dgm:t>
    </dgm:pt>
    <dgm:pt modelId="{069239BB-856A-4DB9-B28A-FBBA8529EBEE}" type="pres">
      <dgm:prSet presAssocID="{250ECBE3-99CF-42F6-B1B6-6D2669DB697A}" presName="Name0" presStyleCnt="0">
        <dgm:presLayoutVars>
          <dgm:dir/>
          <dgm:resizeHandles val="exact"/>
        </dgm:presLayoutVars>
      </dgm:prSet>
      <dgm:spPr/>
    </dgm:pt>
    <dgm:pt modelId="{2F21D88B-F898-41FD-9721-E48B759CF8F0}" type="pres">
      <dgm:prSet presAssocID="{D10DA09A-BC0E-436F-9BB3-DCF0BD9CAE39}" presName="node" presStyleLbl="node1" presStyleIdx="0" presStyleCnt="2">
        <dgm:presLayoutVars>
          <dgm:bulletEnabled val="1"/>
        </dgm:presLayoutVars>
      </dgm:prSet>
      <dgm:spPr/>
    </dgm:pt>
    <dgm:pt modelId="{976AFC75-E326-4550-A8DA-849BFE1D498B}" type="pres">
      <dgm:prSet presAssocID="{32528479-80A6-4584-AF8C-D4C40E67345F}" presName="sibTrans" presStyleLbl="sibTrans1D1" presStyleIdx="0" presStyleCnt="1"/>
      <dgm:spPr/>
    </dgm:pt>
    <dgm:pt modelId="{1789F9AD-0761-4BF1-A13E-D6A7981C8079}" type="pres">
      <dgm:prSet presAssocID="{32528479-80A6-4584-AF8C-D4C40E67345F}" presName="connectorText" presStyleLbl="sibTrans1D1" presStyleIdx="0" presStyleCnt="1"/>
      <dgm:spPr/>
    </dgm:pt>
    <dgm:pt modelId="{5BC9CFAB-8D94-4C1A-AB25-86E4AF402FA8}" type="pres">
      <dgm:prSet presAssocID="{ABF1A244-FA18-420D-A8CD-2E39E5D88897}" presName="node" presStyleLbl="node1" presStyleIdx="1" presStyleCnt="2">
        <dgm:presLayoutVars>
          <dgm:bulletEnabled val="1"/>
        </dgm:presLayoutVars>
      </dgm:prSet>
      <dgm:spPr/>
    </dgm:pt>
  </dgm:ptLst>
  <dgm:cxnLst>
    <dgm:cxn modelId="{A36F8301-BEB1-4DEA-8D2F-77CF028EDCE1}" type="presOf" srcId="{32528479-80A6-4584-AF8C-D4C40E67345F}" destId="{1789F9AD-0761-4BF1-A13E-D6A7981C8079}" srcOrd="1" destOrd="0" presId="urn:microsoft.com/office/officeart/2005/8/layout/bProcess3"/>
    <dgm:cxn modelId="{1CB52A03-3077-4670-B310-61B0F4AFE2F2}" type="presOf" srcId="{D10DA09A-BC0E-436F-9BB3-DCF0BD9CAE39}" destId="{2F21D88B-F898-41FD-9721-E48B759CF8F0}" srcOrd="0" destOrd="0" presId="urn:microsoft.com/office/officeart/2005/8/layout/bProcess3"/>
    <dgm:cxn modelId="{D17B323F-BD1D-4BAE-BDC0-D1F7404296E2}" srcId="{250ECBE3-99CF-42F6-B1B6-6D2669DB697A}" destId="{D10DA09A-BC0E-436F-9BB3-DCF0BD9CAE39}" srcOrd="0" destOrd="0" parTransId="{C62CCD0F-64EB-43A0-AE9F-FE5272EE2979}" sibTransId="{32528479-80A6-4584-AF8C-D4C40E67345F}"/>
    <dgm:cxn modelId="{443EBF63-5321-4C13-9AB8-6CD664208AF5}" type="presOf" srcId="{250ECBE3-99CF-42F6-B1B6-6D2669DB697A}" destId="{069239BB-856A-4DB9-B28A-FBBA8529EBEE}" srcOrd="0" destOrd="0" presId="urn:microsoft.com/office/officeart/2005/8/layout/bProcess3"/>
    <dgm:cxn modelId="{E80C8054-8AB4-470F-B9B9-CD7ECD4E3DB9}" type="presOf" srcId="{32528479-80A6-4584-AF8C-D4C40E67345F}" destId="{976AFC75-E326-4550-A8DA-849BFE1D498B}" srcOrd="0" destOrd="0" presId="urn:microsoft.com/office/officeart/2005/8/layout/bProcess3"/>
    <dgm:cxn modelId="{E4166056-7F83-45D6-8F8E-BFA2CE1B9C45}" type="presOf" srcId="{ABF1A244-FA18-420D-A8CD-2E39E5D88897}" destId="{5BC9CFAB-8D94-4C1A-AB25-86E4AF402FA8}" srcOrd="0" destOrd="0" presId="urn:microsoft.com/office/officeart/2005/8/layout/bProcess3"/>
    <dgm:cxn modelId="{DBE608E7-4C48-47FA-925A-7389D97B1B6A}" srcId="{250ECBE3-99CF-42F6-B1B6-6D2669DB697A}" destId="{ABF1A244-FA18-420D-A8CD-2E39E5D88897}" srcOrd="1" destOrd="0" parTransId="{C3660C68-6EC8-4F5E-8A07-986F8EF88886}" sibTransId="{A8AE48B2-30CD-4C66-9EAC-441152DB6D47}"/>
    <dgm:cxn modelId="{9C8AEC8C-B619-42B7-83D1-27222BEAD900}" type="presParOf" srcId="{069239BB-856A-4DB9-B28A-FBBA8529EBEE}" destId="{2F21D88B-F898-41FD-9721-E48B759CF8F0}" srcOrd="0" destOrd="0" presId="urn:microsoft.com/office/officeart/2005/8/layout/bProcess3"/>
    <dgm:cxn modelId="{A3758719-1DAC-405E-91E6-68BD11DB3122}" type="presParOf" srcId="{069239BB-856A-4DB9-B28A-FBBA8529EBEE}" destId="{976AFC75-E326-4550-A8DA-849BFE1D498B}" srcOrd="1" destOrd="0" presId="urn:microsoft.com/office/officeart/2005/8/layout/bProcess3"/>
    <dgm:cxn modelId="{1F1DED3E-0A0B-4494-BD49-DA5CED39680B}" type="presParOf" srcId="{976AFC75-E326-4550-A8DA-849BFE1D498B}" destId="{1789F9AD-0761-4BF1-A13E-D6A7981C8079}" srcOrd="0" destOrd="0" presId="urn:microsoft.com/office/officeart/2005/8/layout/bProcess3"/>
    <dgm:cxn modelId="{62E7E1F7-5AC3-4843-AB7E-07D820FF58C1}" type="presParOf" srcId="{069239BB-856A-4DB9-B28A-FBBA8529EBEE}" destId="{5BC9CFAB-8D94-4C1A-AB25-86E4AF402FA8}" srcOrd="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0ECBE3-99CF-42F6-B1B6-6D2669DB697A}"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GB"/>
        </a:p>
      </dgm:t>
    </dgm:pt>
    <dgm:pt modelId="{D10DA09A-BC0E-436F-9BB3-DCF0BD9CAE39}">
      <dgm:prSet phldrT="[Text]"/>
      <dgm:spPr/>
      <dgm:t>
        <a:bodyPr/>
        <a:lstStyle/>
        <a:p>
          <a:r>
            <a:rPr lang="en-GB" dirty="0"/>
            <a:t>Patient requires immunoglobulin</a:t>
          </a:r>
        </a:p>
      </dgm:t>
    </dgm:pt>
    <dgm:pt modelId="{C62CCD0F-64EB-43A0-AE9F-FE5272EE2979}" type="parTrans" cxnId="{D17B323F-BD1D-4BAE-BDC0-D1F7404296E2}">
      <dgm:prSet/>
      <dgm:spPr/>
      <dgm:t>
        <a:bodyPr/>
        <a:lstStyle/>
        <a:p>
          <a:endParaRPr lang="en-GB"/>
        </a:p>
      </dgm:t>
    </dgm:pt>
    <dgm:pt modelId="{32528479-80A6-4584-AF8C-D4C40E67345F}" type="sibTrans" cxnId="{D17B323F-BD1D-4BAE-BDC0-D1F7404296E2}">
      <dgm:prSet/>
      <dgm:spPr/>
      <dgm:t>
        <a:bodyPr/>
        <a:lstStyle/>
        <a:p>
          <a:endParaRPr lang="en-GB"/>
        </a:p>
      </dgm:t>
    </dgm:pt>
    <dgm:pt modelId="{ABF1A244-FA18-420D-A8CD-2E39E5D88897}">
      <dgm:prSet phldrT="[Text]"/>
      <dgm:spPr>
        <a:ln>
          <a:solidFill>
            <a:schemeClr val="bg1"/>
          </a:solidFill>
        </a:ln>
      </dgm:spPr>
      <dgm:t>
        <a:bodyPr/>
        <a:lstStyle/>
        <a:p>
          <a:r>
            <a:rPr lang="en-GB" dirty="0"/>
            <a:t>Prescribing guidance</a:t>
          </a:r>
        </a:p>
      </dgm:t>
    </dgm:pt>
    <dgm:pt modelId="{C3660C68-6EC8-4F5E-8A07-986F8EF88886}" type="parTrans" cxnId="{DBE608E7-4C48-47FA-925A-7389D97B1B6A}">
      <dgm:prSet/>
      <dgm:spPr/>
      <dgm:t>
        <a:bodyPr/>
        <a:lstStyle/>
        <a:p>
          <a:endParaRPr lang="en-GB"/>
        </a:p>
      </dgm:t>
    </dgm:pt>
    <dgm:pt modelId="{A8AE48B2-30CD-4C66-9EAC-441152DB6D47}" type="sibTrans" cxnId="{DBE608E7-4C48-47FA-925A-7389D97B1B6A}">
      <dgm:prSet/>
      <dgm:spPr/>
      <dgm:t>
        <a:bodyPr/>
        <a:lstStyle/>
        <a:p>
          <a:endParaRPr lang="en-GB"/>
        </a:p>
      </dgm:t>
    </dgm:pt>
    <dgm:pt modelId="{7B1815B6-930A-43F8-A84E-8A243647AA21}">
      <dgm:prSet phldrT="[Text]"/>
      <dgm:spPr>
        <a:ln>
          <a:solidFill>
            <a:srgbClr val="FF0000"/>
          </a:solidFill>
        </a:ln>
      </dgm:spPr>
      <dgm:t>
        <a:bodyPr/>
        <a:lstStyle/>
        <a:p>
          <a:r>
            <a:rPr lang="en-GB" dirty="0">
              <a:solidFill>
                <a:srgbClr val="FF0000"/>
              </a:solidFill>
            </a:rPr>
            <a:t>Panel approval</a:t>
          </a:r>
        </a:p>
      </dgm:t>
    </dgm:pt>
    <dgm:pt modelId="{6D72A6DF-4F90-4C9E-ADE6-AFE97D42E7B0}" type="parTrans" cxnId="{C9DCA4EC-0619-4450-8390-2BE8E06E4EA4}">
      <dgm:prSet/>
      <dgm:spPr/>
      <dgm:t>
        <a:bodyPr/>
        <a:lstStyle/>
        <a:p>
          <a:endParaRPr lang="en-GB"/>
        </a:p>
      </dgm:t>
    </dgm:pt>
    <dgm:pt modelId="{F69CDD07-94CE-495B-96B7-7477CD06DBF9}" type="sibTrans" cxnId="{C9DCA4EC-0619-4450-8390-2BE8E06E4EA4}">
      <dgm:prSet/>
      <dgm:spPr/>
      <dgm:t>
        <a:bodyPr/>
        <a:lstStyle/>
        <a:p>
          <a:endParaRPr lang="en-GB"/>
        </a:p>
      </dgm:t>
    </dgm:pt>
    <dgm:pt modelId="{069239BB-856A-4DB9-B28A-FBBA8529EBEE}" type="pres">
      <dgm:prSet presAssocID="{250ECBE3-99CF-42F6-B1B6-6D2669DB697A}" presName="Name0" presStyleCnt="0">
        <dgm:presLayoutVars>
          <dgm:dir/>
          <dgm:resizeHandles val="exact"/>
        </dgm:presLayoutVars>
      </dgm:prSet>
      <dgm:spPr/>
    </dgm:pt>
    <dgm:pt modelId="{2F21D88B-F898-41FD-9721-E48B759CF8F0}" type="pres">
      <dgm:prSet presAssocID="{D10DA09A-BC0E-436F-9BB3-DCF0BD9CAE39}" presName="node" presStyleLbl="node1" presStyleIdx="0" presStyleCnt="3">
        <dgm:presLayoutVars>
          <dgm:bulletEnabled val="1"/>
        </dgm:presLayoutVars>
      </dgm:prSet>
      <dgm:spPr/>
    </dgm:pt>
    <dgm:pt modelId="{976AFC75-E326-4550-A8DA-849BFE1D498B}" type="pres">
      <dgm:prSet presAssocID="{32528479-80A6-4584-AF8C-D4C40E67345F}" presName="sibTrans" presStyleLbl="sibTrans1D1" presStyleIdx="0" presStyleCnt="2"/>
      <dgm:spPr/>
    </dgm:pt>
    <dgm:pt modelId="{1789F9AD-0761-4BF1-A13E-D6A7981C8079}" type="pres">
      <dgm:prSet presAssocID="{32528479-80A6-4584-AF8C-D4C40E67345F}" presName="connectorText" presStyleLbl="sibTrans1D1" presStyleIdx="0" presStyleCnt="2"/>
      <dgm:spPr/>
    </dgm:pt>
    <dgm:pt modelId="{5BC9CFAB-8D94-4C1A-AB25-86E4AF402FA8}" type="pres">
      <dgm:prSet presAssocID="{ABF1A244-FA18-420D-A8CD-2E39E5D88897}" presName="node" presStyleLbl="node1" presStyleIdx="1" presStyleCnt="3">
        <dgm:presLayoutVars>
          <dgm:bulletEnabled val="1"/>
        </dgm:presLayoutVars>
      </dgm:prSet>
      <dgm:spPr/>
    </dgm:pt>
    <dgm:pt modelId="{71679BF6-017A-4AF6-ADC2-60D5786695C2}" type="pres">
      <dgm:prSet presAssocID="{A8AE48B2-30CD-4C66-9EAC-441152DB6D47}" presName="sibTrans" presStyleLbl="sibTrans1D1" presStyleIdx="1" presStyleCnt="2"/>
      <dgm:spPr/>
    </dgm:pt>
    <dgm:pt modelId="{95E62697-DC8E-4150-9862-35873990338C}" type="pres">
      <dgm:prSet presAssocID="{A8AE48B2-30CD-4C66-9EAC-441152DB6D47}" presName="connectorText" presStyleLbl="sibTrans1D1" presStyleIdx="1" presStyleCnt="2"/>
      <dgm:spPr/>
    </dgm:pt>
    <dgm:pt modelId="{F1603A18-399D-4684-AFE8-D94897409268}" type="pres">
      <dgm:prSet presAssocID="{7B1815B6-930A-43F8-A84E-8A243647AA21}" presName="node" presStyleLbl="node1" presStyleIdx="2" presStyleCnt="3">
        <dgm:presLayoutVars>
          <dgm:bulletEnabled val="1"/>
        </dgm:presLayoutVars>
      </dgm:prSet>
      <dgm:spPr/>
    </dgm:pt>
  </dgm:ptLst>
  <dgm:cxnLst>
    <dgm:cxn modelId="{8778BB02-4ADC-434F-A044-B9CE6692588B}" type="presOf" srcId="{32528479-80A6-4584-AF8C-D4C40E67345F}" destId="{976AFC75-E326-4550-A8DA-849BFE1D498B}" srcOrd="0" destOrd="0" presId="urn:microsoft.com/office/officeart/2005/8/layout/bProcess3"/>
    <dgm:cxn modelId="{36F41623-3B81-41A1-8EB7-68069CC37424}" type="presOf" srcId="{A8AE48B2-30CD-4C66-9EAC-441152DB6D47}" destId="{95E62697-DC8E-4150-9862-35873990338C}" srcOrd="1" destOrd="0" presId="urn:microsoft.com/office/officeart/2005/8/layout/bProcess3"/>
    <dgm:cxn modelId="{D17B323F-BD1D-4BAE-BDC0-D1F7404296E2}" srcId="{250ECBE3-99CF-42F6-B1B6-6D2669DB697A}" destId="{D10DA09A-BC0E-436F-9BB3-DCF0BD9CAE39}" srcOrd="0" destOrd="0" parTransId="{C62CCD0F-64EB-43A0-AE9F-FE5272EE2979}" sibTransId="{32528479-80A6-4584-AF8C-D4C40E67345F}"/>
    <dgm:cxn modelId="{3FF34084-5119-4213-B7EF-9DB9A7DA9EBC}" type="presOf" srcId="{A8AE48B2-30CD-4C66-9EAC-441152DB6D47}" destId="{71679BF6-017A-4AF6-ADC2-60D5786695C2}" srcOrd="0" destOrd="0" presId="urn:microsoft.com/office/officeart/2005/8/layout/bProcess3"/>
    <dgm:cxn modelId="{B82B5289-AD76-4CBD-B6D5-03AADF3863BF}" type="presOf" srcId="{ABF1A244-FA18-420D-A8CD-2E39E5D88897}" destId="{5BC9CFAB-8D94-4C1A-AB25-86E4AF402FA8}" srcOrd="0" destOrd="0" presId="urn:microsoft.com/office/officeart/2005/8/layout/bProcess3"/>
    <dgm:cxn modelId="{643BF49B-287A-4AD5-A4B6-DF340F807B77}" type="presOf" srcId="{7B1815B6-930A-43F8-A84E-8A243647AA21}" destId="{F1603A18-399D-4684-AFE8-D94897409268}" srcOrd="0" destOrd="0" presId="urn:microsoft.com/office/officeart/2005/8/layout/bProcess3"/>
    <dgm:cxn modelId="{4D9A21A4-758F-4FAA-A3C6-EDA788183C1C}" type="presOf" srcId="{250ECBE3-99CF-42F6-B1B6-6D2669DB697A}" destId="{069239BB-856A-4DB9-B28A-FBBA8529EBEE}" srcOrd="0" destOrd="0" presId="urn:microsoft.com/office/officeart/2005/8/layout/bProcess3"/>
    <dgm:cxn modelId="{BB67F9D2-E466-4E7D-8AE5-7C469404D284}" type="presOf" srcId="{D10DA09A-BC0E-436F-9BB3-DCF0BD9CAE39}" destId="{2F21D88B-F898-41FD-9721-E48B759CF8F0}" srcOrd="0" destOrd="0" presId="urn:microsoft.com/office/officeart/2005/8/layout/bProcess3"/>
    <dgm:cxn modelId="{99FFE3D9-B7FA-4A15-868C-B19DED0F11DF}" type="presOf" srcId="{32528479-80A6-4584-AF8C-D4C40E67345F}" destId="{1789F9AD-0761-4BF1-A13E-D6A7981C8079}" srcOrd="1" destOrd="0" presId="urn:microsoft.com/office/officeart/2005/8/layout/bProcess3"/>
    <dgm:cxn modelId="{DBE608E7-4C48-47FA-925A-7389D97B1B6A}" srcId="{250ECBE3-99CF-42F6-B1B6-6D2669DB697A}" destId="{ABF1A244-FA18-420D-A8CD-2E39E5D88897}" srcOrd="1" destOrd="0" parTransId="{C3660C68-6EC8-4F5E-8A07-986F8EF88886}" sibTransId="{A8AE48B2-30CD-4C66-9EAC-441152DB6D47}"/>
    <dgm:cxn modelId="{C9DCA4EC-0619-4450-8390-2BE8E06E4EA4}" srcId="{250ECBE3-99CF-42F6-B1B6-6D2669DB697A}" destId="{7B1815B6-930A-43F8-A84E-8A243647AA21}" srcOrd="2" destOrd="0" parTransId="{6D72A6DF-4F90-4C9E-ADE6-AFE97D42E7B0}" sibTransId="{F69CDD07-94CE-495B-96B7-7477CD06DBF9}"/>
    <dgm:cxn modelId="{EAE692B3-F8E2-4184-A808-5237501118B7}" type="presParOf" srcId="{069239BB-856A-4DB9-B28A-FBBA8529EBEE}" destId="{2F21D88B-F898-41FD-9721-E48B759CF8F0}" srcOrd="0" destOrd="0" presId="urn:microsoft.com/office/officeart/2005/8/layout/bProcess3"/>
    <dgm:cxn modelId="{BCDDDE5D-BDF1-46E5-A58B-28BFB15FCDA5}" type="presParOf" srcId="{069239BB-856A-4DB9-B28A-FBBA8529EBEE}" destId="{976AFC75-E326-4550-A8DA-849BFE1D498B}" srcOrd="1" destOrd="0" presId="urn:microsoft.com/office/officeart/2005/8/layout/bProcess3"/>
    <dgm:cxn modelId="{0FC28D2C-16D6-4A6B-A1E7-F920AFDA1954}" type="presParOf" srcId="{976AFC75-E326-4550-A8DA-849BFE1D498B}" destId="{1789F9AD-0761-4BF1-A13E-D6A7981C8079}" srcOrd="0" destOrd="0" presId="urn:microsoft.com/office/officeart/2005/8/layout/bProcess3"/>
    <dgm:cxn modelId="{D8EBBA3F-4043-4CE3-935F-E51980B1EA76}" type="presParOf" srcId="{069239BB-856A-4DB9-B28A-FBBA8529EBEE}" destId="{5BC9CFAB-8D94-4C1A-AB25-86E4AF402FA8}" srcOrd="2" destOrd="0" presId="urn:microsoft.com/office/officeart/2005/8/layout/bProcess3"/>
    <dgm:cxn modelId="{46C74CA1-6B9D-4CA1-8876-6E95AD1EC637}" type="presParOf" srcId="{069239BB-856A-4DB9-B28A-FBBA8529EBEE}" destId="{71679BF6-017A-4AF6-ADC2-60D5786695C2}" srcOrd="3" destOrd="0" presId="urn:microsoft.com/office/officeart/2005/8/layout/bProcess3"/>
    <dgm:cxn modelId="{48744257-6E47-4825-8DBA-0B4284B11A00}" type="presParOf" srcId="{71679BF6-017A-4AF6-ADC2-60D5786695C2}" destId="{95E62697-DC8E-4150-9862-35873990338C}" srcOrd="0" destOrd="0" presId="urn:microsoft.com/office/officeart/2005/8/layout/bProcess3"/>
    <dgm:cxn modelId="{34BBAF0D-BF67-4EC3-B67A-9B3897353357}" type="presParOf" srcId="{069239BB-856A-4DB9-B28A-FBBA8529EBEE}" destId="{F1603A18-399D-4684-AFE8-D94897409268}"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0ECBE3-99CF-42F6-B1B6-6D2669DB697A}"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GB"/>
        </a:p>
      </dgm:t>
    </dgm:pt>
    <dgm:pt modelId="{D10DA09A-BC0E-436F-9BB3-DCF0BD9CAE39}">
      <dgm:prSet phldrT="[Text]"/>
      <dgm:spPr/>
      <dgm:t>
        <a:bodyPr/>
        <a:lstStyle/>
        <a:p>
          <a:r>
            <a:rPr lang="en-GB" dirty="0"/>
            <a:t>Patient requires immunoglobulin</a:t>
          </a:r>
        </a:p>
      </dgm:t>
    </dgm:pt>
    <dgm:pt modelId="{C62CCD0F-64EB-43A0-AE9F-FE5272EE2979}" type="parTrans" cxnId="{D17B323F-BD1D-4BAE-BDC0-D1F7404296E2}">
      <dgm:prSet/>
      <dgm:spPr/>
      <dgm:t>
        <a:bodyPr/>
        <a:lstStyle/>
        <a:p>
          <a:endParaRPr lang="en-GB"/>
        </a:p>
      </dgm:t>
    </dgm:pt>
    <dgm:pt modelId="{32528479-80A6-4584-AF8C-D4C40E67345F}" type="sibTrans" cxnId="{D17B323F-BD1D-4BAE-BDC0-D1F7404296E2}">
      <dgm:prSet/>
      <dgm:spPr/>
      <dgm:t>
        <a:bodyPr/>
        <a:lstStyle/>
        <a:p>
          <a:endParaRPr lang="en-GB"/>
        </a:p>
      </dgm:t>
    </dgm:pt>
    <dgm:pt modelId="{ABF1A244-FA18-420D-A8CD-2E39E5D88897}">
      <dgm:prSet phldrT="[Text]"/>
      <dgm:spPr>
        <a:ln>
          <a:solidFill>
            <a:schemeClr val="bg1"/>
          </a:solidFill>
        </a:ln>
      </dgm:spPr>
      <dgm:t>
        <a:bodyPr/>
        <a:lstStyle/>
        <a:p>
          <a:r>
            <a:rPr lang="en-GB" dirty="0"/>
            <a:t>Prescribing guidance</a:t>
          </a:r>
        </a:p>
      </dgm:t>
    </dgm:pt>
    <dgm:pt modelId="{C3660C68-6EC8-4F5E-8A07-986F8EF88886}" type="parTrans" cxnId="{DBE608E7-4C48-47FA-925A-7389D97B1B6A}">
      <dgm:prSet/>
      <dgm:spPr/>
      <dgm:t>
        <a:bodyPr/>
        <a:lstStyle/>
        <a:p>
          <a:endParaRPr lang="en-GB"/>
        </a:p>
      </dgm:t>
    </dgm:pt>
    <dgm:pt modelId="{A8AE48B2-30CD-4C66-9EAC-441152DB6D47}" type="sibTrans" cxnId="{DBE608E7-4C48-47FA-925A-7389D97B1B6A}">
      <dgm:prSet/>
      <dgm:spPr/>
      <dgm:t>
        <a:bodyPr/>
        <a:lstStyle/>
        <a:p>
          <a:endParaRPr lang="en-GB"/>
        </a:p>
      </dgm:t>
    </dgm:pt>
    <dgm:pt modelId="{7B1815B6-930A-43F8-A84E-8A243647AA21}">
      <dgm:prSet phldrT="[Text]"/>
      <dgm:spPr>
        <a:ln>
          <a:solidFill>
            <a:schemeClr val="bg1"/>
          </a:solidFill>
        </a:ln>
      </dgm:spPr>
      <dgm:t>
        <a:bodyPr/>
        <a:lstStyle/>
        <a:p>
          <a:r>
            <a:rPr lang="en-GB" dirty="0">
              <a:solidFill>
                <a:schemeClr val="bg1"/>
              </a:solidFill>
            </a:rPr>
            <a:t>Panel approval</a:t>
          </a:r>
        </a:p>
      </dgm:t>
    </dgm:pt>
    <dgm:pt modelId="{6D72A6DF-4F90-4C9E-ADE6-AFE97D42E7B0}" type="parTrans" cxnId="{C9DCA4EC-0619-4450-8390-2BE8E06E4EA4}">
      <dgm:prSet/>
      <dgm:spPr/>
      <dgm:t>
        <a:bodyPr/>
        <a:lstStyle/>
        <a:p>
          <a:endParaRPr lang="en-GB"/>
        </a:p>
      </dgm:t>
    </dgm:pt>
    <dgm:pt modelId="{F69CDD07-94CE-495B-96B7-7477CD06DBF9}" type="sibTrans" cxnId="{C9DCA4EC-0619-4450-8390-2BE8E06E4EA4}">
      <dgm:prSet/>
      <dgm:spPr/>
      <dgm:t>
        <a:bodyPr/>
        <a:lstStyle/>
        <a:p>
          <a:endParaRPr lang="en-GB"/>
        </a:p>
      </dgm:t>
    </dgm:pt>
    <dgm:pt modelId="{1FA8CBCF-23FD-4C68-8E89-BEF5F367F358}">
      <dgm:prSet phldrT="[Text]"/>
      <dgm:spPr>
        <a:ln>
          <a:solidFill>
            <a:srgbClr val="FF0000"/>
          </a:solidFill>
        </a:ln>
      </dgm:spPr>
      <dgm:t>
        <a:bodyPr/>
        <a:lstStyle/>
        <a:p>
          <a:r>
            <a:rPr lang="en-GB" dirty="0">
              <a:solidFill>
                <a:srgbClr val="FF0000"/>
              </a:solidFill>
            </a:rPr>
            <a:t>The Patient</a:t>
          </a:r>
        </a:p>
      </dgm:t>
    </dgm:pt>
    <dgm:pt modelId="{DD671235-3CCB-43F0-9A95-20618A1E8265}" type="parTrans" cxnId="{6052AA09-64F3-41F4-A2CA-08FDF3557948}">
      <dgm:prSet/>
      <dgm:spPr/>
      <dgm:t>
        <a:bodyPr/>
        <a:lstStyle/>
        <a:p>
          <a:endParaRPr lang="en-GB"/>
        </a:p>
      </dgm:t>
    </dgm:pt>
    <dgm:pt modelId="{9DEE17A5-4922-4B94-9FF5-F3AFCF2628EC}" type="sibTrans" cxnId="{6052AA09-64F3-41F4-A2CA-08FDF3557948}">
      <dgm:prSet/>
      <dgm:spPr/>
      <dgm:t>
        <a:bodyPr/>
        <a:lstStyle/>
        <a:p>
          <a:endParaRPr lang="en-GB"/>
        </a:p>
      </dgm:t>
    </dgm:pt>
    <dgm:pt modelId="{069239BB-856A-4DB9-B28A-FBBA8529EBEE}" type="pres">
      <dgm:prSet presAssocID="{250ECBE3-99CF-42F6-B1B6-6D2669DB697A}" presName="Name0" presStyleCnt="0">
        <dgm:presLayoutVars>
          <dgm:dir/>
          <dgm:resizeHandles val="exact"/>
        </dgm:presLayoutVars>
      </dgm:prSet>
      <dgm:spPr/>
    </dgm:pt>
    <dgm:pt modelId="{2F21D88B-F898-41FD-9721-E48B759CF8F0}" type="pres">
      <dgm:prSet presAssocID="{D10DA09A-BC0E-436F-9BB3-DCF0BD9CAE39}" presName="node" presStyleLbl="node1" presStyleIdx="0" presStyleCnt="4">
        <dgm:presLayoutVars>
          <dgm:bulletEnabled val="1"/>
        </dgm:presLayoutVars>
      </dgm:prSet>
      <dgm:spPr/>
    </dgm:pt>
    <dgm:pt modelId="{976AFC75-E326-4550-A8DA-849BFE1D498B}" type="pres">
      <dgm:prSet presAssocID="{32528479-80A6-4584-AF8C-D4C40E67345F}" presName="sibTrans" presStyleLbl="sibTrans1D1" presStyleIdx="0" presStyleCnt="3"/>
      <dgm:spPr/>
    </dgm:pt>
    <dgm:pt modelId="{1789F9AD-0761-4BF1-A13E-D6A7981C8079}" type="pres">
      <dgm:prSet presAssocID="{32528479-80A6-4584-AF8C-D4C40E67345F}" presName="connectorText" presStyleLbl="sibTrans1D1" presStyleIdx="0" presStyleCnt="3"/>
      <dgm:spPr/>
    </dgm:pt>
    <dgm:pt modelId="{5BC9CFAB-8D94-4C1A-AB25-86E4AF402FA8}" type="pres">
      <dgm:prSet presAssocID="{ABF1A244-FA18-420D-A8CD-2E39E5D88897}" presName="node" presStyleLbl="node1" presStyleIdx="1" presStyleCnt="4">
        <dgm:presLayoutVars>
          <dgm:bulletEnabled val="1"/>
        </dgm:presLayoutVars>
      </dgm:prSet>
      <dgm:spPr/>
    </dgm:pt>
    <dgm:pt modelId="{71679BF6-017A-4AF6-ADC2-60D5786695C2}" type="pres">
      <dgm:prSet presAssocID="{A8AE48B2-30CD-4C66-9EAC-441152DB6D47}" presName="sibTrans" presStyleLbl="sibTrans1D1" presStyleIdx="1" presStyleCnt="3"/>
      <dgm:spPr/>
    </dgm:pt>
    <dgm:pt modelId="{95E62697-DC8E-4150-9862-35873990338C}" type="pres">
      <dgm:prSet presAssocID="{A8AE48B2-30CD-4C66-9EAC-441152DB6D47}" presName="connectorText" presStyleLbl="sibTrans1D1" presStyleIdx="1" presStyleCnt="3"/>
      <dgm:spPr/>
    </dgm:pt>
    <dgm:pt modelId="{F1603A18-399D-4684-AFE8-D94897409268}" type="pres">
      <dgm:prSet presAssocID="{7B1815B6-930A-43F8-A84E-8A243647AA21}" presName="node" presStyleLbl="node1" presStyleIdx="2" presStyleCnt="4">
        <dgm:presLayoutVars>
          <dgm:bulletEnabled val="1"/>
        </dgm:presLayoutVars>
      </dgm:prSet>
      <dgm:spPr/>
    </dgm:pt>
    <dgm:pt modelId="{53C29666-8C55-43F0-B04F-782E91A6BEFA}" type="pres">
      <dgm:prSet presAssocID="{F69CDD07-94CE-495B-96B7-7477CD06DBF9}" presName="sibTrans" presStyleLbl="sibTrans1D1" presStyleIdx="2" presStyleCnt="3"/>
      <dgm:spPr/>
    </dgm:pt>
    <dgm:pt modelId="{BB1F1CA4-5911-4D18-B1E1-4BE4B91977E9}" type="pres">
      <dgm:prSet presAssocID="{F69CDD07-94CE-495B-96B7-7477CD06DBF9}" presName="connectorText" presStyleLbl="sibTrans1D1" presStyleIdx="2" presStyleCnt="3"/>
      <dgm:spPr/>
    </dgm:pt>
    <dgm:pt modelId="{54048B15-F661-4DBF-8E5D-4885AB7CD291}" type="pres">
      <dgm:prSet presAssocID="{1FA8CBCF-23FD-4C68-8E89-BEF5F367F358}" presName="node" presStyleLbl="node1" presStyleIdx="3" presStyleCnt="4">
        <dgm:presLayoutVars>
          <dgm:bulletEnabled val="1"/>
        </dgm:presLayoutVars>
      </dgm:prSet>
      <dgm:spPr/>
    </dgm:pt>
  </dgm:ptLst>
  <dgm:cxnLst>
    <dgm:cxn modelId="{6052AA09-64F3-41F4-A2CA-08FDF3557948}" srcId="{250ECBE3-99CF-42F6-B1B6-6D2669DB697A}" destId="{1FA8CBCF-23FD-4C68-8E89-BEF5F367F358}" srcOrd="3" destOrd="0" parTransId="{DD671235-3CCB-43F0-9A95-20618A1E8265}" sibTransId="{9DEE17A5-4922-4B94-9FF5-F3AFCF2628EC}"/>
    <dgm:cxn modelId="{8D10CA1D-E0CD-44C1-AC9D-2215A033BEE7}" type="presOf" srcId="{7B1815B6-930A-43F8-A84E-8A243647AA21}" destId="{F1603A18-399D-4684-AFE8-D94897409268}" srcOrd="0" destOrd="0" presId="urn:microsoft.com/office/officeart/2005/8/layout/bProcess3"/>
    <dgm:cxn modelId="{AA2B6D2B-2017-4573-B9CE-E76854EC3988}" type="presOf" srcId="{F69CDD07-94CE-495B-96B7-7477CD06DBF9}" destId="{BB1F1CA4-5911-4D18-B1E1-4BE4B91977E9}" srcOrd="1" destOrd="0" presId="urn:microsoft.com/office/officeart/2005/8/layout/bProcess3"/>
    <dgm:cxn modelId="{8DEAB631-97AD-4F1F-BBD3-B3D721F48CBB}" type="presOf" srcId="{250ECBE3-99CF-42F6-B1B6-6D2669DB697A}" destId="{069239BB-856A-4DB9-B28A-FBBA8529EBEE}" srcOrd="0" destOrd="0" presId="urn:microsoft.com/office/officeart/2005/8/layout/bProcess3"/>
    <dgm:cxn modelId="{738AA233-B8D2-4FCB-B49B-CBAFA7BA60AE}" type="presOf" srcId="{A8AE48B2-30CD-4C66-9EAC-441152DB6D47}" destId="{71679BF6-017A-4AF6-ADC2-60D5786695C2}" srcOrd="0" destOrd="0" presId="urn:microsoft.com/office/officeart/2005/8/layout/bProcess3"/>
    <dgm:cxn modelId="{D17B323F-BD1D-4BAE-BDC0-D1F7404296E2}" srcId="{250ECBE3-99CF-42F6-B1B6-6D2669DB697A}" destId="{D10DA09A-BC0E-436F-9BB3-DCF0BD9CAE39}" srcOrd="0" destOrd="0" parTransId="{C62CCD0F-64EB-43A0-AE9F-FE5272EE2979}" sibTransId="{32528479-80A6-4584-AF8C-D4C40E67345F}"/>
    <dgm:cxn modelId="{9CA67240-CD47-4600-9D1D-8D9F28A22090}" type="presOf" srcId="{A8AE48B2-30CD-4C66-9EAC-441152DB6D47}" destId="{95E62697-DC8E-4150-9862-35873990338C}" srcOrd="1" destOrd="0" presId="urn:microsoft.com/office/officeart/2005/8/layout/bProcess3"/>
    <dgm:cxn modelId="{669E7D5C-799E-4C83-92D0-A049838D7CDD}" type="presOf" srcId="{1FA8CBCF-23FD-4C68-8E89-BEF5F367F358}" destId="{54048B15-F661-4DBF-8E5D-4885AB7CD291}" srcOrd="0" destOrd="0" presId="urn:microsoft.com/office/officeart/2005/8/layout/bProcess3"/>
    <dgm:cxn modelId="{EAABD361-D547-4CAF-AEED-56112C6C56C1}" type="presOf" srcId="{ABF1A244-FA18-420D-A8CD-2E39E5D88897}" destId="{5BC9CFAB-8D94-4C1A-AB25-86E4AF402FA8}" srcOrd="0" destOrd="0" presId="urn:microsoft.com/office/officeart/2005/8/layout/bProcess3"/>
    <dgm:cxn modelId="{9761BE7C-C6A6-4773-861D-8D79A981B9B1}" type="presOf" srcId="{D10DA09A-BC0E-436F-9BB3-DCF0BD9CAE39}" destId="{2F21D88B-F898-41FD-9721-E48B759CF8F0}" srcOrd="0" destOrd="0" presId="urn:microsoft.com/office/officeart/2005/8/layout/bProcess3"/>
    <dgm:cxn modelId="{392B3484-C0C1-4BDE-833E-FFE05077045E}" type="presOf" srcId="{F69CDD07-94CE-495B-96B7-7477CD06DBF9}" destId="{53C29666-8C55-43F0-B04F-782E91A6BEFA}" srcOrd="0" destOrd="0" presId="urn:microsoft.com/office/officeart/2005/8/layout/bProcess3"/>
    <dgm:cxn modelId="{40E8329B-0491-4B08-A0A0-05E1B93B6FCD}" type="presOf" srcId="{32528479-80A6-4584-AF8C-D4C40E67345F}" destId="{1789F9AD-0761-4BF1-A13E-D6A7981C8079}" srcOrd="1" destOrd="0" presId="urn:microsoft.com/office/officeart/2005/8/layout/bProcess3"/>
    <dgm:cxn modelId="{37CE25C6-75F0-4F3B-B629-023DDC16D299}" type="presOf" srcId="{32528479-80A6-4584-AF8C-D4C40E67345F}" destId="{976AFC75-E326-4550-A8DA-849BFE1D498B}" srcOrd="0" destOrd="0" presId="urn:microsoft.com/office/officeart/2005/8/layout/bProcess3"/>
    <dgm:cxn modelId="{DBE608E7-4C48-47FA-925A-7389D97B1B6A}" srcId="{250ECBE3-99CF-42F6-B1B6-6D2669DB697A}" destId="{ABF1A244-FA18-420D-A8CD-2E39E5D88897}" srcOrd="1" destOrd="0" parTransId="{C3660C68-6EC8-4F5E-8A07-986F8EF88886}" sibTransId="{A8AE48B2-30CD-4C66-9EAC-441152DB6D47}"/>
    <dgm:cxn modelId="{C9DCA4EC-0619-4450-8390-2BE8E06E4EA4}" srcId="{250ECBE3-99CF-42F6-B1B6-6D2669DB697A}" destId="{7B1815B6-930A-43F8-A84E-8A243647AA21}" srcOrd="2" destOrd="0" parTransId="{6D72A6DF-4F90-4C9E-ADE6-AFE97D42E7B0}" sibTransId="{F69CDD07-94CE-495B-96B7-7477CD06DBF9}"/>
    <dgm:cxn modelId="{A611F0CC-4D80-4EC7-B3B4-B43C5D3130A4}" type="presParOf" srcId="{069239BB-856A-4DB9-B28A-FBBA8529EBEE}" destId="{2F21D88B-F898-41FD-9721-E48B759CF8F0}" srcOrd="0" destOrd="0" presId="urn:microsoft.com/office/officeart/2005/8/layout/bProcess3"/>
    <dgm:cxn modelId="{16E24F46-42DB-40A3-970A-9D0F3437EA82}" type="presParOf" srcId="{069239BB-856A-4DB9-B28A-FBBA8529EBEE}" destId="{976AFC75-E326-4550-A8DA-849BFE1D498B}" srcOrd="1" destOrd="0" presId="urn:microsoft.com/office/officeart/2005/8/layout/bProcess3"/>
    <dgm:cxn modelId="{902CD027-DBEC-4DB8-8434-06405DB309A4}" type="presParOf" srcId="{976AFC75-E326-4550-A8DA-849BFE1D498B}" destId="{1789F9AD-0761-4BF1-A13E-D6A7981C8079}" srcOrd="0" destOrd="0" presId="urn:microsoft.com/office/officeart/2005/8/layout/bProcess3"/>
    <dgm:cxn modelId="{F8B64A47-5E1D-445C-B064-05A218AC8926}" type="presParOf" srcId="{069239BB-856A-4DB9-B28A-FBBA8529EBEE}" destId="{5BC9CFAB-8D94-4C1A-AB25-86E4AF402FA8}" srcOrd="2" destOrd="0" presId="urn:microsoft.com/office/officeart/2005/8/layout/bProcess3"/>
    <dgm:cxn modelId="{56224AC1-E3F9-449C-8A1F-595C741CC248}" type="presParOf" srcId="{069239BB-856A-4DB9-B28A-FBBA8529EBEE}" destId="{71679BF6-017A-4AF6-ADC2-60D5786695C2}" srcOrd="3" destOrd="0" presId="urn:microsoft.com/office/officeart/2005/8/layout/bProcess3"/>
    <dgm:cxn modelId="{5F5418A6-CCD5-40D0-99D0-F07FC5C77FA2}" type="presParOf" srcId="{71679BF6-017A-4AF6-ADC2-60D5786695C2}" destId="{95E62697-DC8E-4150-9862-35873990338C}" srcOrd="0" destOrd="0" presId="urn:microsoft.com/office/officeart/2005/8/layout/bProcess3"/>
    <dgm:cxn modelId="{FAEFF35C-6884-427B-B85A-9C7C7CF08E78}" type="presParOf" srcId="{069239BB-856A-4DB9-B28A-FBBA8529EBEE}" destId="{F1603A18-399D-4684-AFE8-D94897409268}" srcOrd="4" destOrd="0" presId="urn:microsoft.com/office/officeart/2005/8/layout/bProcess3"/>
    <dgm:cxn modelId="{42C534B2-F1A5-4CF0-8DD1-7ACD644792C5}" type="presParOf" srcId="{069239BB-856A-4DB9-B28A-FBBA8529EBEE}" destId="{53C29666-8C55-43F0-B04F-782E91A6BEFA}" srcOrd="5" destOrd="0" presId="urn:microsoft.com/office/officeart/2005/8/layout/bProcess3"/>
    <dgm:cxn modelId="{B2668A97-FB8C-455B-8E2F-08314CD33089}" type="presParOf" srcId="{53C29666-8C55-43F0-B04F-782E91A6BEFA}" destId="{BB1F1CA4-5911-4D18-B1E1-4BE4B91977E9}" srcOrd="0" destOrd="0" presId="urn:microsoft.com/office/officeart/2005/8/layout/bProcess3"/>
    <dgm:cxn modelId="{945E1D77-5A36-40D1-87AF-C464CA238B41}" type="presParOf" srcId="{069239BB-856A-4DB9-B28A-FBBA8529EBEE}" destId="{54048B15-F661-4DBF-8E5D-4885AB7CD291}"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0ECBE3-99CF-42F6-B1B6-6D2669DB697A}"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GB"/>
        </a:p>
      </dgm:t>
    </dgm:pt>
    <dgm:pt modelId="{D10DA09A-BC0E-436F-9BB3-DCF0BD9CAE39}">
      <dgm:prSet phldrT="[Text]"/>
      <dgm:spPr/>
      <dgm:t>
        <a:bodyPr/>
        <a:lstStyle/>
        <a:p>
          <a:r>
            <a:rPr lang="en-GB" dirty="0"/>
            <a:t>Patient requires immunoglobulin</a:t>
          </a:r>
        </a:p>
      </dgm:t>
    </dgm:pt>
    <dgm:pt modelId="{C62CCD0F-64EB-43A0-AE9F-FE5272EE2979}" type="parTrans" cxnId="{D17B323F-BD1D-4BAE-BDC0-D1F7404296E2}">
      <dgm:prSet/>
      <dgm:spPr/>
      <dgm:t>
        <a:bodyPr/>
        <a:lstStyle/>
        <a:p>
          <a:endParaRPr lang="en-GB"/>
        </a:p>
      </dgm:t>
    </dgm:pt>
    <dgm:pt modelId="{32528479-80A6-4584-AF8C-D4C40E67345F}" type="sibTrans" cxnId="{D17B323F-BD1D-4BAE-BDC0-D1F7404296E2}">
      <dgm:prSet/>
      <dgm:spPr/>
      <dgm:t>
        <a:bodyPr/>
        <a:lstStyle/>
        <a:p>
          <a:endParaRPr lang="en-GB"/>
        </a:p>
      </dgm:t>
    </dgm:pt>
    <dgm:pt modelId="{ABF1A244-FA18-420D-A8CD-2E39E5D88897}">
      <dgm:prSet phldrT="[Text]"/>
      <dgm:spPr>
        <a:ln>
          <a:solidFill>
            <a:schemeClr val="bg1"/>
          </a:solidFill>
        </a:ln>
      </dgm:spPr>
      <dgm:t>
        <a:bodyPr/>
        <a:lstStyle/>
        <a:p>
          <a:r>
            <a:rPr lang="en-GB" dirty="0"/>
            <a:t>Prescribing guidance</a:t>
          </a:r>
        </a:p>
      </dgm:t>
    </dgm:pt>
    <dgm:pt modelId="{C3660C68-6EC8-4F5E-8A07-986F8EF88886}" type="parTrans" cxnId="{DBE608E7-4C48-47FA-925A-7389D97B1B6A}">
      <dgm:prSet/>
      <dgm:spPr/>
      <dgm:t>
        <a:bodyPr/>
        <a:lstStyle/>
        <a:p>
          <a:endParaRPr lang="en-GB"/>
        </a:p>
      </dgm:t>
    </dgm:pt>
    <dgm:pt modelId="{A8AE48B2-30CD-4C66-9EAC-441152DB6D47}" type="sibTrans" cxnId="{DBE608E7-4C48-47FA-925A-7389D97B1B6A}">
      <dgm:prSet/>
      <dgm:spPr/>
      <dgm:t>
        <a:bodyPr/>
        <a:lstStyle/>
        <a:p>
          <a:endParaRPr lang="en-GB"/>
        </a:p>
      </dgm:t>
    </dgm:pt>
    <dgm:pt modelId="{7B1815B6-930A-43F8-A84E-8A243647AA21}">
      <dgm:prSet phldrT="[Text]"/>
      <dgm:spPr>
        <a:solidFill>
          <a:schemeClr val="accent5">
            <a:lumMod val="75000"/>
          </a:schemeClr>
        </a:solidFill>
        <a:ln>
          <a:solidFill>
            <a:schemeClr val="bg1"/>
          </a:solidFill>
        </a:ln>
      </dgm:spPr>
      <dgm:t>
        <a:bodyPr/>
        <a:lstStyle/>
        <a:p>
          <a:r>
            <a:rPr lang="en-GB" dirty="0">
              <a:solidFill>
                <a:schemeClr val="bg1"/>
              </a:solidFill>
            </a:rPr>
            <a:t>Panel approval</a:t>
          </a:r>
        </a:p>
      </dgm:t>
    </dgm:pt>
    <dgm:pt modelId="{6D72A6DF-4F90-4C9E-ADE6-AFE97D42E7B0}" type="parTrans" cxnId="{C9DCA4EC-0619-4450-8390-2BE8E06E4EA4}">
      <dgm:prSet/>
      <dgm:spPr/>
      <dgm:t>
        <a:bodyPr/>
        <a:lstStyle/>
        <a:p>
          <a:endParaRPr lang="en-GB"/>
        </a:p>
      </dgm:t>
    </dgm:pt>
    <dgm:pt modelId="{F69CDD07-94CE-495B-96B7-7477CD06DBF9}" type="sibTrans" cxnId="{C9DCA4EC-0619-4450-8390-2BE8E06E4EA4}">
      <dgm:prSet/>
      <dgm:spPr/>
      <dgm:t>
        <a:bodyPr/>
        <a:lstStyle/>
        <a:p>
          <a:endParaRPr lang="en-GB"/>
        </a:p>
      </dgm:t>
    </dgm:pt>
    <dgm:pt modelId="{1FA8CBCF-23FD-4C68-8E89-BEF5F367F358}">
      <dgm:prSet phldrT="[Text]"/>
      <dgm:spPr>
        <a:solidFill>
          <a:schemeClr val="accent5">
            <a:lumMod val="75000"/>
          </a:schemeClr>
        </a:solidFill>
        <a:ln>
          <a:solidFill>
            <a:schemeClr val="bg1"/>
          </a:solidFill>
        </a:ln>
      </dgm:spPr>
      <dgm:t>
        <a:bodyPr/>
        <a:lstStyle/>
        <a:p>
          <a:r>
            <a:rPr lang="en-GB" dirty="0">
              <a:solidFill>
                <a:schemeClr val="bg1"/>
              </a:solidFill>
            </a:rPr>
            <a:t>The Patient</a:t>
          </a:r>
        </a:p>
      </dgm:t>
    </dgm:pt>
    <dgm:pt modelId="{DD671235-3CCB-43F0-9A95-20618A1E8265}" type="parTrans" cxnId="{6052AA09-64F3-41F4-A2CA-08FDF3557948}">
      <dgm:prSet/>
      <dgm:spPr/>
      <dgm:t>
        <a:bodyPr/>
        <a:lstStyle/>
        <a:p>
          <a:endParaRPr lang="en-GB"/>
        </a:p>
      </dgm:t>
    </dgm:pt>
    <dgm:pt modelId="{9DEE17A5-4922-4B94-9FF5-F3AFCF2628EC}" type="sibTrans" cxnId="{6052AA09-64F3-41F4-A2CA-08FDF3557948}">
      <dgm:prSet/>
      <dgm:spPr/>
      <dgm:t>
        <a:bodyPr/>
        <a:lstStyle/>
        <a:p>
          <a:endParaRPr lang="en-GB"/>
        </a:p>
      </dgm:t>
    </dgm:pt>
    <dgm:pt modelId="{7EF682DF-0117-4BF3-8AB4-59BF9F1FF4AC}">
      <dgm:prSet phldrT="[Text]"/>
      <dgm:spPr>
        <a:ln>
          <a:solidFill>
            <a:srgbClr val="FF0000"/>
          </a:solidFill>
        </a:ln>
      </dgm:spPr>
      <dgm:t>
        <a:bodyPr/>
        <a:lstStyle/>
        <a:p>
          <a:r>
            <a:rPr lang="en-GB" dirty="0">
              <a:solidFill>
                <a:srgbClr val="FF0000"/>
              </a:solidFill>
            </a:rPr>
            <a:t>Follow up</a:t>
          </a:r>
          <a:endParaRPr lang="en-GB" dirty="0"/>
        </a:p>
      </dgm:t>
    </dgm:pt>
    <dgm:pt modelId="{A8C6D5C0-C5EE-4CC9-8A74-6683EEDDAC2A}" type="parTrans" cxnId="{1000C523-E3B6-4831-B6E6-E4280823DC41}">
      <dgm:prSet/>
      <dgm:spPr/>
      <dgm:t>
        <a:bodyPr/>
        <a:lstStyle/>
        <a:p>
          <a:endParaRPr lang="en-GB"/>
        </a:p>
      </dgm:t>
    </dgm:pt>
    <dgm:pt modelId="{3FE3BADB-CF98-48CD-8511-35E0AA2ACA69}" type="sibTrans" cxnId="{1000C523-E3B6-4831-B6E6-E4280823DC41}">
      <dgm:prSet/>
      <dgm:spPr/>
      <dgm:t>
        <a:bodyPr/>
        <a:lstStyle/>
        <a:p>
          <a:endParaRPr lang="en-GB"/>
        </a:p>
      </dgm:t>
    </dgm:pt>
    <dgm:pt modelId="{069239BB-856A-4DB9-B28A-FBBA8529EBEE}" type="pres">
      <dgm:prSet presAssocID="{250ECBE3-99CF-42F6-B1B6-6D2669DB697A}" presName="Name0" presStyleCnt="0">
        <dgm:presLayoutVars>
          <dgm:dir/>
          <dgm:resizeHandles val="exact"/>
        </dgm:presLayoutVars>
      </dgm:prSet>
      <dgm:spPr/>
    </dgm:pt>
    <dgm:pt modelId="{2F21D88B-F898-41FD-9721-E48B759CF8F0}" type="pres">
      <dgm:prSet presAssocID="{D10DA09A-BC0E-436F-9BB3-DCF0BD9CAE39}" presName="node" presStyleLbl="node1" presStyleIdx="0" presStyleCnt="5">
        <dgm:presLayoutVars>
          <dgm:bulletEnabled val="1"/>
        </dgm:presLayoutVars>
      </dgm:prSet>
      <dgm:spPr/>
    </dgm:pt>
    <dgm:pt modelId="{976AFC75-E326-4550-A8DA-849BFE1D498B}" type="pres">
      <dgm:prSet presAssocID="{32528479-80A6-4584-AF8C-D4C40E67345F}" presName="sibTrans" presStyleLbl="sibTrans1D1" presStyleIdx="0" presStyleCnt="4"/>
      <dgm:spPr/>
    </dgm:pt>
    <dgm:pt modelId="{1789F9AD-0761-4BF1-A13E-D6A7981C8079}" type="pres">
      <dgm:prSet presAssocID="{32528479-80A6-4584-AF8C-D4C40E67345F}" presName="connectorText" presStyleLbl="sibTrans1D1" presStyleIdx="0" presStyleCnt="4"/>
      <dgm:spPr/>
    </dgm:pt>
    <dgm:pt modelId="{5BC9CFAB-8D94-4C1A-AB25-86E4AF402FA8}" type="pres">
      <dgm:prSet presAssocID="{ABF1A244-FA18-420D-A8CD-2E39E5D88897}" presName="node" presStyleLbl="node1" presStyleIdx="1" presStyleCnt="5">
        <dgm:presLayoutVars>
          <dgm:bulletEnabled val="1"/>
        </dgm:presLayoutVars>
      </dgm:prSet>
      <dgm:spPr/>
    </dgm:pt>
    <dgm:pt modelId="{71679BF6-017A-4AF6-ADC2-60D5786695C2}" type="pres">
      <dgm:prSet presAssocID="{A8AE48B2-30CD-4C66-9EAC-441152DB6D47}" presName="sibTrans" presStyleLbl="sibTrans1D1" presStyleIdx="1" presStyleCnt="4"/>
      <dgm:spPr/>
    </dgm:pt>
    <dgm:pt modelId="{95E62697-DC8E-4150-9862-35873990338C}" type="pres">
      <dgm:prSet presAssocID="{A8AE48B2-30CD-4C66-9EAC-441152DB6D47}" presName="connectorText" presStyleLbl="sibTrans1D1" presStyleIdx="1" presStyleCnt="4"/>
      <dgm:spPr/>
    </dgm:pt>
    <dgm:pt modelId="{F1603A18-399D-4684-AFE8-D94897409268}" type="pres">
      <dgm:prSet presAssocID="{7B1815B6-930A-43F8-A84E-8A243647AA21}" presName="node" presStyleLbl="node1" presStyleIdx="2" presStyleCnt="5">
        <dgm:presLayoutVars>
          <dgm:bulletEnabled val="1"/>
        </dgm:presLayoutVars>
      </dgm:prSet>
      <dgm:spPr/>
    </dgm:pt>
    <dgm:pt modelId="{53C29666-8C55-43F0-B04F-782E91A6BEFA}" type="pres">
      <dgm:prSet presAssocID="{F69CDD07-94CE-495B-96B7-7477CD06DBF9}" presName="sibTrans" presStyleLbl="sibTrans1D1" presStyleIdx="2" presStyleCnt="4"/>
      <dgm:spPr/>
    </dgm:pt>
    <dgm:pt modelId="{BB1F1CA4-5911-4D18-B1E1-4BE4B91977E9}" type="pres">
      <dgm:prSet presAssocID="{F69CDD07-94CE-495B-96B7-7477CD06DBF9}" presName="connectorText" presStyleLbl="sibTrans1D1" presStyleIdx="2" presStyleCnt="4"/>
      <dgm:spPr/>
    </dgm:pt>
    <dgm:pt modelId="{54048B15-F661-4DBF-8E5D-4885AB7CD291}" type="pres">
      <dgm:prSet presAssocID="{1FA8CBCF-23FD-4C68-8E89-BEF5F367F358}" presName="node" presStyleLbl="node1" presStyleIdx="3" presStyleCnt="5">
        <dgm:presLayoutVars>
          <dgm:bulletEnabled val="1"/>
        </dgm:presLayoutVars>
      </dgm:prSet>
      <dgm:spPr/>
    </dgm:pt>
    <dgm:pt modelId="{CB9CDAFF-1C5E-4FC7-A95A-B7FCD44FC13D}" type="pres">
      <dgm:prSet presAssocID="{9DEE17A5-4922-4B94-9FF5-F3AFCF2628EC}" presName="sibTrans" presStyleLbl="sibTrans1D1" presStyleIdx="3" presStyleCnt="4"/>
      <dgm:spPr/>
    </dgm:pt>
    <dgm:pt modelId="{37B0D6AB-9143-4974-AD0B-4EE1119CEDC7}" type="pres">
      <dgm:prSet presAssocID="{9DEE17A5-4922-4B94-9FF5-F3AFCF2628EC}" presName="connectorText" presStyleLbl="sibTrans1D1" presStyleIdx="3" presStyleCnt="4"/>
      <dgm:spPr/>
    </dgm:pt>
    <dgm:pt modelId="{41559010-EE32-4827-A11E-826E96E7F64F}" type="pres">
      <dgm:prSet presAssocID="{7EF682DF-0117-4BF3-8AB4-59BF9F1FF4AC}" presName="node" presStyleLbl="node1" presStyleIdx="4" presStyleCnt="5">
        <dgm:presLayoutVars>
          <dgm:bulletEnabled val="1"/>
        </dgm:presLayoutVars>
      </dgm:prSet>
      <dgm:spPr/>
    </dgm:pt>
  </dgm:ptLst>
  <dgm:cxnLst>
    <dgm:cxn modelId="{6052AA09-64F3-41F4-A2CA-08FDF3557948}" srcId="{250ECBE3-99CF-42F6-B1B6-6D2669DB697A}" destId="{1FA8CBCF-23FD-4C68-8E89-BEF5F367F358}" srcOrd="3" destOrd="0" parTransId="{DD671235-3CCB-43F0-9A95-20618A1E8265}" sibTransId="{9DEE17A5-4922-4B94-9FF5-F3AFCF2628EC}"/>
    <dgm:cxn modelId="{23F2C219-DAE8-457D-BEF9-D6DF4F09BD26}" type="presOf" srcId="{F69CDD07-94CE-495B-96B7-7477CD06DBF9}" destId="{53C29666-8C55-43F0-B04F-782E91A6BEFA}" srcOrd="0" destOrd="0" presId="urn:microsoft.com/office/officeart/2005/8/layout/bProcess3"/>
    <dgm:cxn modelId="{1000C523-E3B6-4831-B6E6-E4280823DC41}" srcId="{250ECBE3-99CF-42F6-B1B6-6D2669DB697A}" destId="{7EF682DF-0117-4BF3-8AB4-59BF9F1FF4AC}" srcOrd="4" destOrd="0" parTransId="{A8C6D5C0-C5EE-4CC9-8A74-6683EEDDAC2A}" sibTransId="{3FE3BADB-CF98-48CD-8511-35E0AA2ACA69}"/>
    <dgm:cxn modelId="{832B6928-83A9-4E87-A1B7-89C8E2D6F1A3}" type="presOf" srcId="{A8AE48B2-30CD-4C66-9EAC-441152DB6D47}" destId="{95E62697-DC8E-4150-9862-35873990338C}" srcOrd="1" destOrd="0" presId="urn:microsoft.com/office/officeart/2005/8/layout/bProcess3"/>
    <dgm:cxn modelId="{D17B323F-BD1D-4BAE-BDC0-D1F7404296E2}" srcId="{250ECBE3-99CF-42F6-B1B6-6D2669DB697A}" destId="{D10DA09A-BC0E-436F-9BB3-DCF0BD9CAE39}" srcOrd="0" destOrd="0" parTransId="{C62CCD0F-64EB-43A0-AE9F-FE5272EE2979}" sibTransId="{32528479-80A6-4584-AF8C-D4C40E67345F}"/>
    <dgm:cxn modelId="{9DBFDF50-BDB1-429C-BAFE-7DECC3215E2C}" type="presOf" srcId="{ABF1A244-FA18-420D-A8CD-2E39E5D88897}" destId="{5BC9CFAB-8D94-4C1A-AB25-86E4AF402FA8}" srcOrd="0" destOrd="0" presId="urn:microsoft.com/office/officeart/2005/8/layout/bProcess3"/>
    <dgm:cxn modelId="{FFF12355-90ED-4F95-BC9A-D335491EB574}" type="presOf" srcId="{32528479-80A6-4584-AF8C-D4C40E67345F}" destId="{1789F9AD-0761-4BF1-A13E-D6A7981C8079}" srcOrd="1" destOrd="0" presId="urn:microsoft.com/office/officeart/2005/8/layout/bProcess3"/>
    <dgm:cxn modelId="{67997477-3922-4E9C-B5EC-68D68CAADA8B}" type="presOf" srcId="{1FA8CBCF-23FD-4C68-8E89-BEF5F367F358}" destId="{54048B15-F661-4DBF-8E5D-4885AB7CD291}" srcOrd="0" destOrd="0" presId="urn:microsoft.com/office/officeart/2005/8/layout/bProcess3"/>
    <dgm:cxn modelId="{23730B8C-46FC-4A2A-ACAC-82CE1CB39189}" type="presOf" srcId="{7EF682DF-0117-4BF3-8AB4-59BF9F1FF4AC}" destId="{41559010-EE32-4827-A11E-826E96E7F64F}" srcOrd="0" destOrd="0" presId="urn:microsoft.com/office/officeart/2005/8/layout/bProcess3"/>
    <dgm:cxn modelId="{09F0B2A5-7D60-4C6B-8E31-53AF805377F1}" type="presOf" srcId="{D10DA09A-BC0E-436F-9BB3-DCF0BD9CAE39}" destId="{2F21D88B-F898-41FD-9721-E48B759CF8F0}" srcOrd="0" destOrd="0" presId="urn:microsoft.com/office/officeart/2005/8/layout/bProcess3"/>
    <dgm:cxn modelId="{62DD33C0-8997-488B-906B-102DB769CE34}" type="presOf" srcId="{A8AE48B2-30CD-4C66-9EAC-441152DB6D47}" destId="{71679BF6-017A-4AF6-ADC2-60D5786695C2}" srcOrd="0" destOrd="0" presId="urn:microsoft.com/office/officeart/2005/8/layout/bProcess3"/>
    <dgm:cxn modelId="{38334FC0-84D9-46D6-99A0-A0F5AD58A588}" type="presOf" srcId="{F69CDD07-94CE-495B-96B7-7477CD06DBF9}" destId="{BB1F1CA4-5911-4D18-B1E1-4BE4B91977E9}" srcOrd="1" destOrd="0" presId="urn:microsoft.com/office/officeart/2005/8/layout/bProcess3"/>
    <dgm:cxn modelId="{392A2EC8-A8ED-4682-B6A1-48265EFE7FE3}" type="presOf" srcId="{7B1815B6-930A-43F8-A84E-8A243647AA21}" destId="{F1603A18-399D-4684-AFE8-D94897409268}" srcOrd="0" destOrd="0" presId="urn:microsoft.com/office/officeart/2005/8/layout/bProcess3"/>
    <dgm:cxn modelId="{8E630AE3-E6F0-4CEE-9867-45C7803C5AC1}" type="presOf" srcId="{9DEE17A5-4922-4B94-9FF5-F3AFCF2628EC}" destId="{CB9CDAFF-1C5E-4FC7-A95A-B7FCD44FC13D}" srcOrd="0" destOrd="0" presId="urn:microsoft.com/office/officeart/2005/8/layout/bProcess3"/>
    <dgm:cxn modelId="{DBE608E7-4C48-47FA-925A-7389D97B1B6A}" srcId="{250ECBE3-99CF-42F6-B1B6-6D2669DB697A}" destId="{ABF1A244-FA18-420D-A8CD-2E39E5D88897}" srcOrd="1" destOrd="0" parTransId="{C3660C68-6EC8-4F5E-8A07-986F8EF88886}" sibTransId="{A8AE48B2-30CD-4C66-9EAC-441152DB6D47}"/>
    <dgm:cxn modelId="{C9DCA4EC-0619-4450-8390-2BE8E06E4EA4}" srcId="{250ECBE3-99CF-42F6-B1B6-6D2669DB697A}" destId="{7B1815B6-930A-43F8-A84E-8A243647AA21}" srcOrd="2" destOrd="0" parTransId="{6D72A6DF-4F90-4C9E-ADE6-AFE97D42E7B0}" sibTransId="{F69CDD07-94CE-495B-96B7-7477CD06DBF9}"/>
    <dgm:cxn modelId="{BC3AD7F2-82D4-42C7-B515-2ACE111D8231}" type="presOf" srcId="{9DEE17A5-4922-4B94-9FF5-F3AFCF2628EC}" destId="{37B0D6AB-9143-4974-AD0B-4EE1119CEDC7}" srcOrd="1" destOrd="0" presId="urn:microsoft.com/office/officeart/2005/8/layout/bProcess3"/>
    <dgm:cxn modelId="{2667DCF3-AF93-4EB6-9A16-F00F7090C6DA}" type="presOf" srcId="{32528479-80A6-4584-AF8C-D4C40E67345F}" destId="{976AFC75-E326-4550-A8DA-849BFE1D498B}" srcOrd="0" destOrd="0" presId="urn:microsoft.com/office/officeart/2005/8/layout/bProcess3"/>
    <dgm:cxn modelId="{1BC1EAFE-4537-4AEC-9F42-D185292495CE}" type="presOf" srcId="{250ECBE3-99CF-42F6-B1B6-6D2669DB697A}" destId="{069239BB-856A-4DB9-B28A-FBBA8529EBEE}" srcOrd="0" destOrd="0" presId="urn:microsoft.com/office/officeart/2005/8/layout/bProcess3"/>
    <dgm:cxn modelId="{7D9FA32D-D7D9-4EAD-8358-135A4F11B980}" type="presParOf" srcId="{069239BB-856A-4DB9-B28A-FBBA8529EBEE}" destId="{2F21D88B-F898-41FD-9721-E48B759CF8F0}" srcOrd="0" destOrd="0" presId="urn:microsoft.com/office/officeart/2005/8/layout/bProcess3"/>
    <dgm:cxn modelId="{14A9848D-8A5F-4893-9D66-70B636188FEC}" type="presParOf" srcId="{069239BB-856A-4DB9-B28A-FBBA8529EBEE}" destId="{976AFC75-E326-4550-A8DA-849BFE1D498B}" srcOrd="1" destOrd="0" presId="urn:microsoft.com/office/officeart/2005/8/layout/bProcess3"/>
    <dgm:cxn modelId="{3E9360F0-7C2E-4B33-B3ED-2F89CBDE5A5A}" type="presParOf" srcId="{976AFC75-E326-4550-A8DA-849BFE1D498B}" destId="{1789F9AD-0761-4BF1-A13E-D6A7981C8079}" srcOrd="0" destOrd="0" presId="urn:microsoft.com/office/officeart/2005/8/layout/bProcess3"/>
    <dgm:cxn modelId="{F9F2D5CA-6E86-4E3C-832C-2C2E82C15163}" type="presParOf" srcId="{069239BB-856A-4DB9-B28A-FBBA8529EBEE}" destId="{5BC9CFAB-8D94-4C1A-AB25-86E4AF402FA8}" srcOrd="2" destOrd="0" presId="urn:microsoft.com/office/officeart/2005/8/layout/bProcess3"/>
    <dgm:cxn modelId="{D2BDC86D-5DBB-4898-AB9F-0467234E18BD}" type="presParOf" srcId="{069239BB-856A-4DB9-B28A-FBBA8529EBEE}" destId="{71679BF6-017A-4AF6-ADC2-60D5786695C2}" srcOrd="3" destOrd="0" presId="urn:microsoft.com/office/officeart/2005/8/layout/bProcess3"/>
    <dgm:cxn modelId="{DA633FE0-2910-4D12-9520-700434F7C2C2}" type="presParOf" srcId="{71679BF6-017A-4AF6-ADC2-60D5786695C2}" destId="{95E62697-DC8E-4150-9862-35873990338C}" srcOrd="0" destOrd="0" presId="urn:microsoft.com/office/officeart/2005/8/layout/bProcess3"/>
    <dgm:cxn modelId="{44ADCFAA-F342-48EA-80BE-963FDAA672A2}" type="presParOf" srcId="{069239BB-856A-4DB9-B28A-FBBA8529EBEE}" destId="{F1603A18-399D-4684-AFE8-D94897409268}" srcOrd="4" destOrd="0" presId="urn:microsoft.com/office/officeart/2005/8/layout/bProcess3"/>
    <dgm:cxn modelId="{816007E0-90E4-4526-A66F-BAABFB549CF5}" type="presParOf" srcId="{069239BB-856A-4DB9-B28A-FBBA8529EBEE}" destId="{53C29666-8C55-43F0-B04F-782E91A6BEFA}" srcOrd="5" destOrd="0" presId="urn:microsoft.com/office/officeart/2005/8/layout/bProcess3"/>
    <dgm:cxn modelId="{6F1E8DCE-B9F5-4831-A346-FE2237B04B3D}" type="presParOf" srcId="{53C29666-8C55-43F0-B04F-782E91A6BEFA}" destId="{BB1F1CA4-5911-4D18-B1E1-4BE4B91977E9}" srcOrd="0" destOrd="0" presId="urn:microsoft.com/office/officeart/2005/8/layout/bProcess3"/>
    <dgm:cxn modelId="{77758BCF-4FAB-48CC-B1F1-C061C47F163D}" type="presParOf" srcId="{069239BB-856A-4DB9-B28A-FBBA8529EBEE}" destId="{54048B15-F661-4DBF-8E5D-4885AB7CD291}" srcOrd="6" destOrd="0" presId="urn:microsoft.com/office/officeart/2005/8/layout/bProcess3"/>
    <dgm:cxn modelId="{B21E7FD2-3C93-45D5-8EFD-D2F42AA4E7BD}" type="presParOf" srcId="{069239BB-856A-4DB9-B28A-FBBA8529EBEE}" destId="{CB9CDAFF-1C5E-4FC7-A95A-B7FCD44FC13D}" srcOrd="7" destOrd="0" presId="urn:microsoft.com/office/officeart/2005/8/layout/bProcess3"/>
    <dgm:cxn modelId="{5D483F2D-513E-477D-AE50-3B1F8C0B2394}" type="presParOf" srcId="{CB9CDAFF-1C5E-4FC7-A95A-B7FCD44FC13D}" destId="{37B0D6AB-9143-4974-AD0B-4EE1119CEDC7}" srcOrd="0" destOrd="0" presId="urn:microsoft.com/office/officeart/2005/8/layout/bProcess3"/>
    <dgm:cxn modelId="{652C3EC9-C4D7-4996-B9CE-FB36631CC9C2}" type="presParOf" srcId="{069239BB-856A-4DB9-B28A-FBBA8529EBEE}" destId="{41559010-EE32-4827-A11E-826E96E7F64F}"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E400DD-D682-4819-8F77-8385994FC5F3}"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AEE2ADF9-AFC6-49B5-98E1-28C60D2A7573}">
      <dgm:prSet phldrT="[Text]"/>
      <dgm:spPr/>
      <dgm:t>
        <a:bodyPr/>
        <a:lstStyle/>
        <a:p>
          <a:r>
            <a:rPr lang="en-GB" dirty="0"/>
            <a:t>Quarterly report</a:t>
          </a:r>
        </a:p>
      </dgm:t>
    </dgm:pt>
    <dgm:pt modelId="{B0900434-E8A5-4FBD-A87E-017C42382F99}" type="parTrans" cxnId="{F9D6173F-BC4E-4DFF-8A82-B312AFB82D8E}">
      <dgm:prSet/>
      <dgm:spPr/>
      <dgm:t>
        <a:bodyPr/>
        <a:lstStyle/>
        <a:p>
          <a:endParaRPr lang="en-GB"/>
        </a:p>
      </dgm:t>
    </dgm:pt>
    <dgm:pt modelId="{0BCF461F-3A12-4888-89E4-8359CECB1C04}" type="sibTrans" cxnId="{F9D6173F-BC4E-4DFF-8A82-B312AFB82D8E}">
      <dgm:prSet/>
      <dgm:spPr/>
      <dgm:t>
        <a:bodyPr/>
        <a:lstStyle/>
        <a:p>
          <a:endParaRPr lang="en-GB"/>
        </a:p>
      </dgm:t>
    </dgm:pt>
    <dgm:pt modelId="{814B9232-73DB-421C-8646-FF25351C3BC1}">
      <dgm:prSet phldrT="[Text]"/>
      <dgm:spPr/>
      <dgm:t>
        <a:bodyPr/>
        <a:lstStyle/>
        <a:p>
          <a:r>
            <a:rPr lang="en-GB" dirty="0"/>
            <a:t>Local data added</a:t>
          </a:r>
        </a:p>
      </dgm:t>
    </dgm:pt>
    <dgm:pt modelId="{230B1100-2685-4D0F-AAAE-04EC2DA5207B}" type="parTrans" cxnId="{237C5448-87CD-4FAD-8EA2-77D3E514AFA4}">
      <dgm:prSet/>
      <dgm:spPr/>
      <dgm:t>
        <a:bodyPr/>
        <a:lstStyle/>
        <a:p>
          <a:endParaRPr lang="en-GB"/>
        </a:p>
      </dgm:t>
    </dgm:pt>
    <dgm:pt modelId="{50FE9393-8960-49BC-A4D6-11164BA2C5A4}" type="sibTrans" cxnId="{237C5448-87CD-4FAD-8EA2-77D3E514AFA4}">
      <dgm:prSet/>
      <dgm:spPr/>
      <dgm:t>
        <a:bodyPr/>
        <a:lstStyle/>
        <a:p>
          <a:endParaRPr lang="en-GB"/>
        </a:p>
      </dgm:t>
    </dgm:pt>
    <dgm:pt modelId="{A2A562D9-45AC-4A3F-9F31-DF554A901E76}">
      <dgm:prSet phldrT="[Text]"/>
      <dgm:spPr/>
      <dgm:t>
        <a:bodyPr/>
        <a:lstStyle/>
        <a:p>
          <a:r>
            <a:rPr lang="en-GB" dirty="0"/>
            <a:t>Identify patients to review</a:t>
          </a:r>
        </a:p>
      </dgm:t>
    </dgm:pt>
    <dgm:pt modelId="{229B2545-A803-40A4-BE34-40D89BAE8EB6}" type="parTrans" cxnId="{1179F741-A15E-4EF4-BDB8-54B02ACC5FAD}">
      <dgm:prSet/>
      <dgm:spPr/>
      <dgm:t>
        <a:bodyPr/>
        <a:lstStyle/>
        <a:p>
          <a:endParaRPr lang="en-GB"/>
        </a:p>
      </dgm:t>
    </dgm:pt>
    <dgm:pt modelId="{33CE1FB9-3BA3-4B7B-8410-2132531857C5}" type="sibTrans" cxnId="{1179F741-A15E-4EF4-BDB8-54B02ACC5FAD}">
      <dgm:prSet/>
      <dgm:spPr/>
      <dgm:t>
        <a:bodyPr/>
        <a:lstStyle/>
        <a:p>
          <a:endParaRPr lang="en-GB"/>
        </a:p>
      </dgm:t>
    </dgm:pt>
    <dgm:pt modelId="{26D76D8F-DEA6-491A-AA95-92473262AC4C}">
      <dgm:prSet phldrT="[Text]"/>
      <dgm:spPr/>
      <dgm:t>
        <a:bodyPr/>
        <a:lstStyle/>
        <a:p>
          <a:r>
            <a:rPr lang="en-GB" dirty="0"/>
            <a:t>Present at SRIAP. Discussion</a:t>
          </a:r>
        </a:p>
      </dgm:t>
    </dgm:pt>
    <dgm:pt modelId="{0F9E2F2A-A8B9-4627-AC23-0B0C671E0BC0}" type="parTrans" cxnId="{DE4A117D-C0B4-4F46-8C2D-7E9142A02C15}">
      <dgm:prSet/>
      <dgm:spPr/>
      <dgm:t>
        <a:bodyPr/>
        <a:lstStyle/>
        <a:p>
          <a:endParaRPr lang="en-GB"/>
        </a:p>
      </dgm:t>
    </dgm:pt>
    <dgm:pt modelId="{FF09547A-B274-4E9D-A1E4-0D8A2CD45239}" type="sibTrans" cxnId="{DE4A117D-C0B4-4F46-8C2D-7E9142A02C15}">
      <dgm:prSet/>
      <dgm:spPr/>
      <dgm:t>
        <a:bodyPr/>
        <a:lstStyle/>
        <a:p>
          <a:endParaRPr lang="en-GB"/>
        </a:p>
      </dgm:t>
    </dgm:pt>
    <dgm:pt modelId="{11F17202-9BD5-4D56-8163-598F189F08D6}">
      <dgm:prSet phldrT="[Text]"/>
      <dgm:spPr/>
      <dgm:t>
        <a:bodyPr/>
        <a:lstStyle/>
        <a:p>
          <a:r>
            <a:rPr lang="en-GB" dirty="0"/>
            <a:t>SRIAP response to </a:t>
          </a:r>
          <a:r>
            <a:rPr lang="en-GB" dirty="0" err="1"/>
            <a:t>Med.Director</a:t>
          </a:r>
          <a:endParaRPr lang="en-GB" dirty="0"/>
        </a:p>
      </dgm:t>
    </dgm:pt>
    <dgm:pt modelId="{C75DF7C8-6717-43A8-B7E8-F9BDA7522898}" type="parTrans" cxnId="{22569207-B948-4E81-9595-60E502955392}">
      <dgm:prSet/>
      <dgm:spPr/>
      <dgm:t>
        <a:bodyPr/>
        <a:lstStyle/>
        <a:p>
          <a:endParaRPr lang="en-GB"/>
        </a:p>
      </dgm:t>
    </dgm:pt>
    <dgm:pt modelId="{D93DB9F2-8A3D-4328-B952-B7DC8099C0DB}" type="sibTrans" cxnId="{22569207-B948-4E81-9595-60E502955392}">
      <dgm:prSet/>
      <dgm:spPr/>
      <dgm:t>
        <a:bodyPr/>
        <a:lstStyle/>
        <a:p>
          <a:endParaRPr lang="en-GB"/>
        </a:p>
      </dgm:t>
    </dgm:pt>
    <dgm:pt modelId="{E0BF053B-E4FF-4A2F-B16F-5A7FE4F4466B}">
      <dgm:prSet/>
      <dgm:spPr/>
      <dgm:t>
        <a:bodyPr/>
        <a:lstStyle/>
        <a:p>
          <a:r>
            <a:rPr lang="en-GB" dirty="0"/>
            <a:t>Review template completed</a:t>
          </a:r>
        </a:p>
      </dgm:t>
    </dgm:pt>
    <dgm:pt modelId="{6C1F8C79-B784-4C3B-B0C4-4AD496294A05}" type="parTrans" cxnId="{31E9919C-BCBD-41DC-866D-03C8F624FD65}">
      <dgm:prSet/>
      <dgm:spPr/>
      <dgm:t>
        <a:bodyPr/>
        <a:lstStyle/>
        <a:p>
          <a:endParaRPr lang="en-GB"/>
        </a:p>
      </dgm:t>
    </dgm:pt>
    <dgm:pt modelId="{98E7996E-3012-49A9-AD04-011775A20931}" type="sibTrans" cxnId="{31E9919C-BCBD-41DC-866D-03C8F624FD65}">
      <dgm:prSet/>
      <dgm:spPr/>
      <dgm:t>
        <a:bodyPr/>
        <a:lstStyle/>
        <a:p>
          <a:endParaRPr lang="en-GB"/>
        </a:p>
      </dgm:t>
    </dgm:pt>
    <dgm:pt modelId="{C38A8A26-0E7F-4338-916B-67FD20C08BBE}" type="pres">
      <dgm:prSet presAssocID="{7AE400DD-D682-4819-8F77-8385994FC5F3}" presName="cycle" presStyleCnt="0">
        <dgm:presLayoutVars>
          <dgm:dir/>
          <dgm:resizeHandles val="exact"/>
        </dgm:presLayoutVars>
      </dgm:prSet>
      <dgm:spPr/>
    </dgm:pt>
    <dgm:pt modelId="{CD9FA8F9-D4EE-415B-BDAC-BDC187465DB7}" type="pres">
      <dgm:prSet presAssocID="{AEE2ADF9-AFC6-49B5-98E1-28C60D2A7573}" presName="node" presStyleLbl="node1" presStyleIdx="0" presStyleCnt="6">
        <dgm:presLayoutVars>
          <dgm:bulletEnabled val="1"/>
        </dgm:presLayoutVars>
      </dgm:prSet>
      <dgm:spPr/>
    </dgm:pt>
    <dgm:pt modelId="{6BACA4FE-0982-4195-9ABA-BBD47ADF2A1A}" type="pres">
      <dgm:prSet presAssocID="{AEE2ADF9-AFC6-49B5-98E1-28C60D2A7573}" presName="spNode" presStyleCnt="0"/>
      <dgm:spPr/>
    </dgm:pt>
    <dgm:pt modelId="{80DEF21D-3AA6-41BE-BBA4-2654EE7BCE5B}" type="pres">
      <dgm:prSet presAssocID="{0BCF461F-3A12-4888-89E4-8359CECB1C04}" presName="sibTrans" presStyleLbl="sibTrans1D1" presStyleIdx="0" presStyleCnt="6"/>
      <dgm:spPr/>
    </dgm:pt>
    <dgm:pt modelId="{F89DAB55-32D2-416A-9E43-3B89BC38AD9C}" type="pres">
      <dgm:prSet presAssocID="{814B9232-73DB-421C-8646-FF25351C3BC1}" presName="node" presStyleLbl="node1" presStyleIdx="1" presStyleCnt="6">
        <dgm:presLayoutVars>
          <dgm:bulletEnabled val="1"/>
        </dgm:presLayoutVars>
      </dgm:prSet>
      <dgm:spPr/>
    </dgm:pt>
    <dgm:pt modelId="{6A59C41B-BDD4-4B8C-A48B-409B50B40283}" type="pres">
      <dgm:prSet presAssocID="{814B9232-73DB-421C-8646-FF25351C3BC1}" presName="spNode" presStyleCnt="0"/>
      <dgm:spPr/>
    </dgm:pt>
    <dgm:pt modelId="{C734330A-DF2E-41A5-BEB0-CC198034E1C7}" type="pres">
      <dgm:prSet presAssocID="{50FE9393-8960-49BC-A4D6-11164BA2C5A4}" presName="sibTrans" presStyleLbl="sibTrans1D1" presStyleIdx="1" presStyleCnt="6"/>
      <dgm:spPr/>
    </dgm:pt>
    <dgm:pt modelId="{0A972EA4-737A-4AD3-8C9F-5C09745F5B92}" type="pres">
      <dgm:prSet presAssocID="{A2A562D9-45AC-4A3F-9F31-DF554A901E76}" presName="node" presStyleLbl="node1" presStyleIdx="2" presStyleCnt="6">
        <dgm:presLayoutVars>
          <dgm:bulletEnabled val="1"/>
        </dgm:presLayoutVars>
      </dgm:prSet>
      <dgm:spPr/>
    </dgm:pt>
    <dgm:pt modelId="{7125EC0C-8BDB-4421-8601-F6CB055B3F6F}" type="pres">
      <dgm:prSet presAssocID="{A2A562D9-45AC-4A3F-9F31-DF554A901E76}" presName="spNode" presStyleCnt="0"/>
      <dgm:spPr/>
    </dgm:pt>
    <dgm:pt modelId="{8A636D9B-19A7-4275-B2F2-E067E966EFE6}" type="pres">
      <dgm:prSet presAssocID="{33CE1FB9-3BA3-4B7B-8410-2132531857C5}" presName="sibTrans" presStyleLbl="sibTrans1D1" presStyleIdx="2" presStyleCnt="6"/>
      <dgm:spPr/>
    </dgm:pt>
    <dgm:pt modelId="{65B79E37-9133-4934-8B1B-BD4CA356E77E}" type="pres">
      <dgm:prSet presAssocID="{E0BF053B-E4FF-4A2F-B16F-5A7FE4F4466B}" presName="node" presStyleLbl="node1" presStyleIdx="3" presStyleCnt="6">
        <dgm:presLayoutVars>
          <dgm:bulletEnabled val="1"/>
        </dgm:presLayoutVars>
      </dgm:prSet>
      <dgm:spPr/>
    </dgm:pt>
    <dgm:pt modelId="{53788CE0-1E7C-4DEE-B1D8-90EC97981438}" type="pres">
      <dgm:prSet presAssocID="{E0BF053B-E4FF-4A2F-B16F-5A7FE4F4466B}" presName="spNode" presStyleCnt="0"/>
      <dgm:spPr/>
    </dgm:pt>
    <dgm:pt modelId="{6BC6FECB-D148-434E-AACE-48A695F59288}" type="pres">
      <dgm:prSet presAssocID="{98E7996E-3012-49A9-AD04-011775A20931}" presName="sibTrans" presStyleLbl="sibTrans1D1" presStyleIdx="3" presStyleCnt="6"/>
      <dgm:spPr/>
    </dgm:pt>
    <dgm:pt modelId="{C5996DC4-3D0F-44A5-A801-506DE1ECF4F0}" type="pres">
      <dgm:prSet presAssocID="{26D76D8F-DEA6-491A-AA95-92473262AC4C}" presName="node" presStyleLbl="node1" presStyleIdx="4" presStyleCnt="6">
        <dgm:presLayoutVars>
          <dgm:bulletEnabled val="1"/>
        </dgm:presLayoutVars>
      </dgm:prSet>
      <dgm:spPr/>
    </dgm:pt>
    <dgm:pt modelId="{D3AAF03F-FE9B-473A-8C55-9059921994BA}" type="pres">
      <dgm:prSet presAssocID="{26D76D8F-DEA6-491A-AA95-92473262AC4C}" presName="spNode" presStyleCnt="0"/>
      <dgm:spPr/>
    </dgm:pt>
    <dgm:pt modelId="{CBE164B6-49B2-4C9F-8E6A-4B2CD693B69B}" type="pres">
      <dgm:prSet presAssocID="{FF09547A-B274-4E9D-A1E4-0D8A2CD45239}" presName="sibTrans" presStyleLbl="sibTrans1D1" presStyleIdx="4" presStyleCnt="6"/>
      <dgm:spPr/>
    </dgm:pt>
    <dgm:pt modelId="{64D2DA22-FECF-406F-AB36-F20681B6B7A0}" type="pres">
      <dgm:prSet presAssocID="{11F17202-9BD5-4D56-8163-598F189F08D6}" presName="node" presStyleLbl="node1" presStyleIdx="5" presStyleCnt="6">
        <dgm:presLayoutVars>
          <dgm:bulletEnabled val="1"/>
        </dgm:presLayoutVars>
      </dgm:prSet>
      <dgm:spPr/>
    </dgm:pt>
    <dgm:pt modelId="{BEF5FFCF-D288-40C3-BAFD-D8866E890E47}" type="pres">
      <dgm:prSet presAssocID="{11F17202-9BD5-4D56-8163-598F189F08D6}" presName="spNode" presStyleCnt="0"/>
      <dgm:spPr/>
    </dgm:pt>
    <dgm:pt modelId="{CC3C05C4-937E-4CEB-BE0E-F51206C67F06}" type="pres">
      <dgm:prSet presAssocID="{D93DB9F2-8A3D-4328-B952-B7DC8099C0DB}" presName="sibTrans" presStyleLbl="sibTrans1D1" presStyleIdx="5" presStyleCnt="6"/>
      <dgm:spPr/>
    </dgm:pt>
  </dgm:ptLst>
  <dgm:cxnLst>
    <dgm:cxn modelId="{22569207-B948-4E81-9595-60E502955392}" srcId="{7AE400DD-D682-4819-8F77-8385994FC5F3}" destId="{11F17202-9BD5-4D56-8163-598F189F08D6}" srcOrd="5" destOrd="0" parTransId="{C75DF7C8-6717-43A8-B7E8-F9BDA7522898}" sibTransId="{D93DB9F2-8A3D-4328-B952-B7DC8099C0DB}"/>
    <dgm:cxn modelId="{B31FE00E-81F3-4E31-B204-25802E72F80F}" type="presOf" srcId="{11F17202-9BD5-4D56-8163-598F189F08D6}" destId="{64D2DA22-FECF-406F-AB36-F20681B6B7A0}" srcOrd="0" destOrd="0" presId="urn:microsoft.com/office/officeart/2005/8/layout/cycle5"/>
    <dgm:cxn modelId="{104FF918-3D0E-4951-9335-64EECCFE98C6}" type="presOf" srcId="{AEE2ADF9-AFC6-49B5-98E1-28C60D2A7573}" destId="{CD9FA8F9-D4EE-415B-BDAC-BDC187465DB7}" srcOrd="0" destOrd="0" presId="urn:microsoft.com/office/officeart/2005/8/layout/cycle5"/>
    <dgm:cxn modelId="{804E0A21-FD85-4159-A771-C921B20B999E}" type="presOf" srcId="{33CE1FB9-3BA3-4B7B-8410-2132531857C5}" destId="{8A636D9B-19A7-4275-B2F2-E067E966EFE6}" srcOrd="0" destOrd="0" presId="urn:microsoft.com/office/officeart/2005/8/layout/cycle5"/>
    <dgm:cxn modelId="{AC8C7933-D1C3-4404-B93D-0F06CE745890}" type="presOf" srcId="{D93DB9F2-8A3D-4328-B952-B7DC8099C0DB}" destId="{CC3C05C4-937E-4CEB-BE0E-F51206C67F06}" srcOrd="0" destOrd="0" presId="urn:microsoft.com/office/officeart/2005/8/layout/cycle5"/>
    <dgm:cxn modelId="{B835563A-01D8-4F3D-A0F4-9A1CCF3D6106}" type="presOf" srcId="{7AE400DD-D682-4819-8F77-8385994FC5F3}" destId="{C38A8A26-0E7F-4338-916B-67FD20C08BBE}" srcOrd="0" destOrd="0" presId="urn:microsoft.com/office/officeart/2005/8/layout/cycle5"/>
    <dgm:cxn modelId="{F9D6173F-BC4E-4DFF-8A82-B312AFB82D8E}" srcId="{7AE400DD-D682-4819-8F77-8385994FC5F3}" destId="{AEE2ADF9-AFC6-49B5-98E1-28C60D2A7573}" srcOrd="0" destOrd="0" parTransId="{B0900434-E8A5-4FBD-A87E-017C42382F99}" sibTransId="{0BCF461F-3A12-4888-89E4-8359CECB1C04}"/>
    <dgm:cxn modelId="{1852673F-F25F-443B-9754-6744E3ABDE95}" type="presOf" srcId="{E0BF053B-E4FF-4A2F-B16F-5A7FE4F4466B}" destId="{65B79E37-9133-4934-8B1B-BD4CA356E77E}" srcOrd="0" destOrd="0" presId="urn:microsoft.com/office/officeart/2005/8/layout/cycle5"/>
    <dgm:cxn modelId="{1179F741-A15E-4EF4-BDB8-54B02ACC5FAD}" srcId="{7AE400DD-D682-4819-8F77-8385994FC5F3}" destId="{A2A562D9-45AC-4A3F-9F31-DF554A901E76}" srcOrd="2" destOrd="0" parTransId="{229B2545-A803-40A4-BE34-40D89BAE8EB6}" sibTransId="{33CE1FB9-3BA3-4B7B-8410-2132531857C5}"/>
    <dgm:cxn modelId="{237C5448-87CD-4FAD-8EA2-77D3E514AFA4}" srcId="{7AE400DD-D682-4819-8F77-8385994FC5F3}" destId="{814B9232-73DB-421C-8646-FF25351C3BC1}" srcOrd="1" destOrd="0" parTransId="{230B1100-2685-4D0F-AAAE-04EC2DA5207B}" sibTransId="{50FE9393-8960-49BC-A4D6-11164BA2C5A4}"/>
    <dgm:cxn modelId="{DE4A117D-C0B4-4F46-8C2D-7E9142A02C15}" srcId="{7AE400DD-D682-4819-8F77-8385994FC5F3}" destId="{26D76D8F-DEA6-491A-AA95-92473262AC4C}" srcOrd="4" destOrd="0" parTransId="{0F9E2F2A-A8B9-4627-AC23-0B0C671E0BC0}" sibTransId="{FF09547A-B274-4E9D-A1E4-0D8A2CD45239}"/>
    <dgm:cxn modelId="{EB963085-FFC2-4BDA-BB94-A275C9DF7223}" type="presOf" srcId="{0BCF461F-3A12-4888-89E4-8359CECB1C04}" destId="{80DEF21D-3AA6-41BE-BBA4-2654EE7BCE5B}" srcOrd="0" destOrd="0" presId="urn:microsoft.com/office/officeart/2005/8/layout/cycle5"/>
    <dgm:cxn modelId="{59080492-CB5F-4C70-8120-6FC538F93D70}" type="presOf" srcId="{26D76D8F-DEA6-491A-AA95-92473262AC4C}" destId="{C5996DC4-3D0F-44A5-A801-506DE1ECF4F0}" srcOrd="0" destOrd="0" presId="urn:microsoft.com/office/officeart/2005/8/layout/cycle5"/>
    <dgm:cxn modelId="{31E9919C-BCBD-41DC-866D-03C8F624FD65}" srcId="{7AE400DD-D682-4819-8F77-8385994FC5F3}" destId="{E0BF053B-E4FF-4A2F-B16F-5A7FE4F4466B}" srcOrd="3" destOrd="0" parTransId="{6C1F8C79-B784-4C3B-B0C4-4AD496294A05}" sibTransId="{98E7996E-3012-49A9-AD04-011775A20931}"/>
    <dgm:cxn modelId="{7D55C9A8-DA99-4884-8B3C-AFEDD1FF9037}" type="presOf" srcId="{A2A562D9-45AC-4A3F-9F31-DF554A901E76}" destId="{0A972EA4-737A-4AD3-8C9F-5C09745F5B92}" srcOrd="0" destOrd="0" presId="urn:microsoft.com/office/officeart/2005/8/layout/cycle5"/>
    <dgm:cxn modelId="{DE806DAF-3A42-490F-96EA-B9390554C6D6}" type="presOf" srcId="{98E7996E-3012-49A9-AD04-011775A20931}" destId="{6BC6FECB-D148-434E-AACE-48A695F59288}" srcOrd="0" destOrd="0" presId="urn:microsoft.com/office/officeart/2005/8/layout/cycle5"/>
    <dgm:cxn modelId="{82FA63B1-133F-43C9-80E1-EF2FF08B7058}" type="presOf" srcId="{50FE9393-8960-49BC-A4D6-11164BA2C5A4}" destId="{C734330A-DF2E-41A5-BEB0-CC198034E1C7}" srcOrd="0" destOrd="0" presId="urn:microsoft.com/office/officeart/2005/8/layout/cycle5"/>
    <dgm:cxn modelId="{88ABA0C0-8162-444D-BFA6-5579523785AC}" type="presOf" srcId="{814B9232-73DB-421C-8646-FF25351C3BC1}" destId="{F89DAB55-32D2-416A-9E43-3B89BC38AD9C}" srcOrd="0" destOrd="0" presId="urn:microsoft.com/office/officeart/2005/8/layout/cycle5"/>
    <dgm:cxn modelId="{F4DB58E3-345D-4B3F-A801-7AD96142C306}" type="presOf" srcId="{FF09547A-B274-4E9D-A1E4-0D8A2CD45239}" destId="{CBE164B6-49B2-4C9F-8E6A-4B2CD693B69B}" srcOrd="0" destOrd="0" presId="urn:microsoft.com/office/officeart/2005/8/layout/cycle5"/>
    <dgm:cxn modelId="{18D1A84E-7385-43ED-A3B3-7D0EA551DF79}" type="presParOf" srcId="{C38A8A26-0E7F-4338-916B-67FD20C08BBE}" destId="{CD9FA8F9-D4EE-415B-BDAC-BDC187465DB7}" srcOrd="0" destOrd="0" presId="urn:microsoft.com/office/officeart/2005/8/layout/cycle5"/>
    <dgm:cxn modelId="{2FA7CD85-8D20-429C-9AA6-1517E1B19A4B}" type="presParOf" srcId="{C38A8A26-0E7F-4338-916B-67FD20C08BBE}" destId="{6BACA4FE-0982-4195-9ABA-BBD47ADF2A1A}" srcOrd="1" destOrd="0" presId="urn:microsoft.com/office/officeart/2005/8/layout/cycle5"/>
    <dgm:cxn modelId="{B6152658-9CC4-46F5-8143-3C0E892C1E56}" type="presParOf" srcId="{C38A8A26-0E7F-4338-916B-67FD20C08BBE}" destId="{80DEF21D-3AA6-41BE-BBA4-2654EE7BCE5B}" srcOrd="2" destOrd="0" presId="urn:microsoft.com/office/officeart/2005/8/layout/cycle5"/>
    <dgm:cxn modelId="{D62A47FA-3C00-4F9D-8FBE-B4F41E8976EA}" type="presParOf" srcId="{C38A8A26-0E7F-4338-916B-67FD20C08BBE}" destId="{F89DAB55-32D2-416A-9E43-3B89BC38AD9C}" srcOrd="3" destOrd="0" presId="urn:microsoft.com/office/officeart/2005/8/layout/cycle5"/>
    <dgm:cxn modelId="{34C3308C-E33B-4CCD-ABC5-BD0604891711}" type="presParOf" srcId="{C38A8A26-0E7F-4338-916B-67FD20C08BBE}" destId="{6A59C41B-BDD4-4B8C-A48B-409B50B40283}" srcOrd="4" destOrd="0" presId="urn:microsoft.com/office/officeart/2005/8/layout/cycle5"/>
    <dgm:cxn modelId="{48713544-EC09-4089-B556-1DBA0F69133C}" type="presParOf" srcId="{C38A8A26-0E7F-4338-916B-67FD20C08BBE}" destId="{C734330A-DF2E-41A5-BEB0-CC198034E1C7}" srcOrd="5" destOrd="0" presId="urn:microsoft.com/office/officeart/2005/8/layout/cycle5"/>
    <dgm:cxn modelId="{C84A6920-AA7A-48E4-A5B0-29F3787D8EEE}" type="presParOf" srcId="{C38A8A26-0E7F-4338-916B-67FD20C08BBE}" destId="{0A972EA4-737A-4AD3-8C9F-5C09745F5B92}" srcOrd="6" destOrd="0" presId="urn:microsoft.com/office/officeart/2005/8/layout/cycle5"/>
    <dgm:cxn modelId="{ED24FF5B-1A4D-442C-A021-6AD92F58B0C2}" type="presParOf" srcId="{C38A8A26-0E7F-4338-916B-67FD20C08BBE}" destId="{7125EC0C-8BDB-4421-8601-F6CB055B3F6F}" srcOrd="7" destOrd="0" presId="urn:microsoft.com/office/officeart/2005/8/layout/cycle5"/>
    <dgm:cxn modelId="{CC4F0246-1C22-4111-8D10-6CCA455E0E1B}" type="presParOf" srcId="{C38A8A26-0E7F-4338-916B-67FD20C08BBE}" destId="{8A636D9B-19A7-4275-B2F2-E067E966EFE6}" srcOrd="8" destOrd="0" presId="urn:microsoft.com/office/officeart/2005/8/layout/cycle5"/>
    <dgm:cxn modelId="{F0D6C8E6-8401-4D5C-8F34-B1700C452E45}" type="presParOf" srcId="{C38A8A26-0E7F-4338-916B-67FD20C08BBE}" destId="{65B79E37-9133-4934-8B1B-BD4CA356E77E}" srcOrd="9" destOrd="0" presId="urn:microsoft.com/office/officeart/2005/8/layout/cycle5"/>
    <dgm:cxn modelId="{B8942A3F-481E-4FD9-A6AF-F9C050740E12}" type="presParOf" srcId="{C38A8A26-0E7F-4338-916B-67FD20C08BBE}" destId="{53788CE0-1E7C-4DEE-B1D8-90EC97981438}" srcOrd="10" destOrd="0" presId="urn:microsoft.com/office/officeart/2005/8/layout/cycle5"/>
    <dgm:cxn modelId="{D74E8AB6-28E8-4DB0-8DA8-6B86A6BB11D2}" type="presParOf" srcId="{C38A8A26-0E7F-4338-916B-67FD20C08BBE}" destId="{6BC6FECB-D148-434E-AACE-48A695F59288}" srcOrd="11" destOrd="0" presId="urn:microsoft.com/office/officeart/2005/8/layout/cycle5"/>
    <dgm:cxn modelId="{98EECFF6-46BE-48D8-9EF0-AD168F0E47D6}" type="presParOf" srcId="{C38A8A26-0E7F-4338-916B-67FD20C08BBE}" destId="{C5996DC4-3D0F-44A5-A801-506DE1ECF4F0}" srcOrd="12" destOrd="0" presId="urn:microsoft.com/office/officeart/2005/8/layout/cycle5"/>
    <dgm:cxn modelId="{5BD707F2-FB83-4165-89FC-B93AFA9332B2}" type="presParOf" srcId="{C38A8A26-0E7F-4338-916B-67FD20C08BBE}" destId="{D3AAF03F-FE9B-473A-8C55-9059921994BA}" srcOrd="13" destOrd="0" presId="urn:microsoft.com/office/officeart/2005/8/layout/cycle5"/>
    <dgm:cxn modelId="{69E88C73-901A-4573-A851-CA0EFCB998B5}" type="presParOf" srcId="{C38A8A26-0E7F-4338-916B-67FD20C08BBE}" destId="{CBE164B6-49B2-4C9F-8E6A-4B2CD693B69B}" srcOrd="14" destOrd="0" presId="urn:microsoft.com/office/officeart/2005/8/layout/cycle5"/>
    <dgm:cxn modelId="{9DD7F8FF-6C26-4E70-89CF-6D5990D21D1F}" type="presParOf" srcId="{C38A8A26-0E7F-4338-916B-67FD20C08BBE}" destId="{64D2DA22-FECF-406F-AB36-F20681B6B7A0}" srcOrd="15" destOrd="0" presId="urn:microsoft.com/office/officeart/2005/8/layout/cycle5"/>
    <dgm:cxn modelId="{7299063E-F3E7-496F-8E53-077EB0B8F5B6}" type="presParOf" srcId="{C38A8A26-0E7F-4338-916B-67FD20C08BBE}" destId="{BEF5FFCF-D288-40C3-BAFD-D8866E890E47}" srcOrd="16" destOrd="0" presId="urn:microsoft.com/office/officeart/2005/8/layout/cycle5"/>
    <dgm:cxn modelId="{46E0719F-A842-4B22-AC11-CDAC9485B6DD}" type="presParOf" srcId="{C38A8A26-0E7F-4338-916B-67FD20C08BBE}" destId="{CC3C05C4-937E-4CEB-BE0E-F51206C67F06}"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FC75-E326-4550-A8DA-849BFE1D498B}">
      <dsp:nvSpPr>
        <dsp:cNvPr id="0" name=""/>
        <dsp:cNvSpPr/>
      </dsp:nvSpPr>
      <dsp:spPr>
        <a:xfrm>
          <a:off x="3744311" y="2330767"/>
          <a:ext cx="830602" cy="91440"/>
        </a:xfrm>
        <a:custGeom>
          <a:avLst/>
          <a:gdLst/>
          <a:ahLst/>
          <a:cxnLst/>
          <a:rect l="0" t="0" r="0" b="0"/>
          <a:pathLst>
            <a:path>
              <a:moveTo>
                <a:pt x="0" y="45720"/>
              </a:moveTo>
              <a:lnTo>
                <a:pt x="830602"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38082" y="2372181"/>
        <a:ext cx="43060" cy="8612"/>
      </dsp:txXfrm>
    </dsp:sp>
    <dsp:sp modelId="{2F21D88B-F898-41FD-9721-E48B759CF8F0}">
      <dsp:nvSpPr>
        <dsp:cNvPr id="0" name=""/>
        <dsp:cNvSpPr/>
      </dsp:nvSpPr>
      <dsp:spPr>
        <a:xfrm>
          <a:off x="1753" y="1253180"/>
          <a:ext cx="3744357" cy="2246614"/>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Patient requires immunoglobulin</a:t>
          </a:r>
        </a:p>
      </dsp:txBody>
      <dsp:txXfrm>
        <a:off x="1753" y="1253180"/>
        <a:ext cx="3744357" cy="2246614"/>
      </dsp:txXfrm>
    </dsp:sp>
    <dsp:sp modelId="{5BC9CFAB-8D94-4C1A-AB25-86E4AF402FA8}">
      <dsp:nvSpPr>
        <dsp:cNvPr id="0" name=""/>
        <dsp:cNvSpPr/>
      </dsp:nvSpPr>
      <dsp:spPr>
        <a:xfrm>
          <a:off x="4607313" y="1253180"/>
          <a:ext cx="3744357" cy="2246614"/>
        </a:xfrm>
        <a:prstGeom prst="rect">
          <a:avLst/>
        </a:prstGeom>
        <a:solidFill>
          <a:schemeClr val="accent1">
            <a:shade val="50000"/>
            <a:hueOff val="17456"/>
            <a:satOff val="24633"/>
            <a:lumOff val="30991"/>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rgbClr val="FF0000"/>
              </a:solidFill>
            </a:rPr>
            <a:t>Prescribing guidance</a:t>
          </a:r>
        </a:p>
      </dsp:txBody>
      <dsp:txXfrm>
        <a:off x="4607313" y="1253180"/>
        <a:ext cx="3744357" cy="2246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FC75-E326-4550-A8DA-849BFE1D498B}">
      <dsp:nvSpPr>
        <dsp:cNvPr id="0" name=""/>
        <dsp:cNvSpPr/>
      </dsp:nvSpPr>
      <dsp:spPr>
        <a:xfrm>
          <a:off x="3793094" y="952901"/>
          <a:ext cx="733036" cy="91440"/>
        </a:xfrm>
        <a:custGeom>
          <a:avLst/>
          <a:gdLst/>
          <a:ahLst/>
          <a:cxnLst/>
          <a:rect l="0" t="0" r="0" b="0"/>
          <a:pathLst>
            <a:path>
              <a:moveTo>
                <a:pt x="0" y="45720"/>
              </a:moveTo>
              <a:lnTo>
                <a:pt x="733036"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40521" y="994802"/>
        <a:ext cx="38181" cy="7636"/>
      </dsp:txXfrm>
    </dsp:sp>
    <dsp:sp modelId="{2F21D88B-F898-41FD-9721-E48B759CF8F0}">
      <dsp:nvSpPr>
        <dsp:cNvPr id="0" name=""/>
        <dsp:cNvSpPr/>
      </dsp:nvSpPr>
      <dsp:spPr>
        <a:xfrm>
          <a:off x="474733" y="2573"/>
          <a:ext cx="3320160" cy="1992096"/>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Patient requires immunoglobulin</a:t>
          </a:r>
        </a:p>
      </dsp:txBody>
      <dsp:txXfrm>
        <a:off x="474733" y="2573"/>
        <a:ext cx="3320160" cy="1992096"/>
      </dsp:txXfrm>
    </dsp:sp>
    <dsp:sp modelId="{71679BF6-017A-4AF6-ADC2-60D5786695C2}">
      <dsp:nvSpPr>
        <dsp:cNvPr id="0" name=""/>
        <dsp:cNvSpPr/>
      </dsp:nvSpPr>
      <dsp:spPr>
        <a:xfrm>
          <a:off x="2134814" y="1992869"/>
          <a:ext cx="4083796" cy="733036"/>
        </a:xfrm>
        <a:custGeom>
          <a:avLst/>
          <a:gdLst/>
          <a:ahLst/>
          <a:cxnLst/>
          <a:rect l="0" t="0" r="0" b="0"/>
          <a:pathLst>
            <a:path>
              <a:moveTo>
                <a:pt x="4083796" y="0"/>
              </a:moveTo>
              <a:lnTo>
                <a:pt x="4083796" y="383618"/>
              </a:lnTo>
              <a:lnTo>
                <a:pt x="0" y="383618"/>
              </a:lnTo>
              <a:lnTo>
                <a:pt x="0" y="733036"/>
              </a:lnTo>
            </a:path>
          </a:pathLst>
        </a:custGeom>
        <a:noFill/>
        <a:ln w="9525" cap="flat" cmpd="sng" algn="ctr">
          <a:solidFill>
            <a:schemeClr val="accent1">
              <a:shade val="90000"/>
              <a:hueOff val="18933"/>
              <a:satOff val="5588"/>
              <a:lumOff val="1390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72847" y="2355569"/>
        <a:ext cx="207729" cy="7636"/>
      </dsp:txXfrm>
    </dsp:sp>
    <dsp:sp modelId="{5BC9CFAB-8D94-4C1A-AB25-86E4AF402FA8}">
      <dsp:nvSpPr>
        <dsp:cNvPr id="0" name=""/>
        <dsp:cNvSpPr/>
      </dsp:nvSpPr>
      <dsp:spPr>
        <a:xfrm>
          <a:off x="4558530" y="2573"/>
          <a:ext cx="3320160" cy="1992096"/>
        </a:xfrm>
        <a:prstGeom prst="rect">
          <a:avLst/>
        </a:prstGeom>
        <a:solidFill>
          <a:schemeClr val="accent1">
            <a:shade val="50000"/>
            <a:hueOff val="11638"/>
            <a:satOff val="16422"/>
            <a:lumOff val="20661"/>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Prescribing guidance</a:t>
          </a:r>
        </a:p>
      </dsp:txBody>
      <dsp:txXfrm>
        <a:off x="4558530" y="2573"/>
        <a:ext cx="3320160" cy="1992096"/>
      </dsp:txXfrm>
    </dsp:sp>
    <dsp:sp modelId="{F1603A18-399D-4684-AFE8-D94897409268}">
      <dsp:nvSpPr>
        <dsp:cNvPr id="0" name=""/>
        <dsp:cNvSpPr/>
      </dsp:nvSpPr>
      <dsp:spPr>
        <a:xfrm>
          <a:off x="474733" y="2758305"/>
          <a:ext cx="3320160" cy="1992096"/>
        </a:xfrm>
        <a:prstGeom prst="rect">
          <a:avLst/>
        </a:prstGeom>
        <a:solidFill>
          <a:schemeClr val="accent1">
            <a:shade val="50000"/>
            <a:hueOff val="11638"/>
            <a:satOff val="16422"/>
            <a:lumOff val="20661"/>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rgbClr val="FF0000"/>
              </a:solidFill>
            </a:rPr>
            <a:t>Panel approval</a:t>
          </a:r>
        </a:p>
      </dsp:txBody>
      <dsp:txXfrm>
        <a:off x="474733" y="2758305"/>
        <a:ext cx="3320160" cy="1992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FC75-E326-4550-A8DA-849BFE1D498B}">
      <dsp:nvSpPr>
        <dsp:cNvPr id="0" name=""/>
        <dsp:cNvSpPr/>
      </dsp:nvSpPr>
      <dsp:spPr>
        <a:xfrm>
          <a:off x="3793094" y="952901"/>
          <a:ext cx="733036" cy="91440"/>
        </a:xfrm>
        <a:custGeom>
          <a:avLst/>
          <a:gdLst/>
          <a:ahLst/>
          <a:cxnLst/>
          <a:rect l="0" t="0" r="0" b="0"/>
          <a:pathLst>
            <a:path>
              <a:moveTo>
                <a:pt x="0" y="45720"/>
              </a:moveTo>
              <a:lnTo>
                <a:pt x="733036"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40521" y="994802"/>
        <a:ext cx="38181" cy="7636"/>
      </dsp:txXfrm>
    </dsp:sp>
    <dsp:sp modelId="{2F21D88B-F898-41FD-9721-E48B759CF8F0}">
      <dsp:nvSpPr>
        <dsp:cNvPr id="0" name=""/>
        <dsp:cNvSpPr/>
      </dsp:nvSpPr>
      <dsp:spPr>
        <a:xfrm>
          <a:off x="474733" y="2573"/>
          <a:ext cx="3320160" cy="1992096"/>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Patient requires immunoglobulin</a:t>
          </a:r>
        </a:p>
      </dsp:txBody>
      <dsp:txXfrm>
        <a:off x="474733" y="2573"/>
        <a:ext cx="3320160" cy="1992096"/>
      </dsp:txXfrm>
    </dsp:sp>
    <dsp:sp modelId="{71679BF6-017A-4AF6-ADC2-60D5786695C2}">
      <dsp:nvSpPr>
        <dsp:cNvPr id="0" name=""/>
        <dsp:cNvSpPr/>
      </dsp:nvSpPr>
      <dsp:spPr>
        <a:xfrm>
          <a:off x="2134814" y="1992869"/>
          <a:ext cx="4083796" cy="733036"/>
        </a:xfrm>
        <a:custGeom>
          <a:avLst/>
          <a:gdLst/>
          <a:ahLst/>
          <a:cxnLst/>
          <a:rect l="0" t="0" r="0" b="0"/>
          <a:pathLst>
            <a:path>
              <a:moveTo>
                <a:pt x="4083796" y="0"/>
              </a:moveTo>
              <a:lnTo>
                <a:pt x="4083796" y="383618"/>
              </a:lnTo>
              <a:lnTo>
                <a:pt x="0" y="383618"/>
              </a:lnTo>
              <a:lnTo>
                <a:pt x="0" y="733036"/>
              </a:lnTo>
            </a:path>
          </a:pathLst>
        </a:custGeom>
        <a:noFill/>
        <a:ln w="9525" cap="flat" cmpd="sng" algn="ctr">
          <a:solidFill>
            <a:schemeClr val="accent1">
              <a:shade val="90000"/>
              <a:hueOff val="12622"/>
              <a:satOff val="3725"/>
              <a:lumOff val="927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72847" y="2355569"/>
        <a:ext cx="207729" cy="7636"/>
      </dsp:txXfrm>
    </dsp:sp>
    <dsp:sp modelId="{5BC9CFAB-8D94-4C1A-AB25-86E4AF402FA8}">
      <dsp:nvSpPr>
        <dsp:cNvPr id="0" name=""/>
        <dsp:cNvSpPr/>
      </dsp:nvSpPr>
      <dsp:spPr>
        <a:xfrm>
          <a:off x="4558530" y="2573"/>
          <a:ext cx="3320160" cy="1992096"/>
        </a:xfrm>
        <a:prstGeom prst="rect">
          <a:avLst/>
        </a:prstGeom>
        <a:solidFill>
          <a:schemeClr val="accent1">
            <a:shade val="50000"/>
            <a:hueOff val="8728"/>
            <a:satOff val="12317"/>
            <a:lumOff val="15495"/>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Prescribing guidance</a:t>
          </a:r>
        </a:p>
      </dsp:txBody>
      <dsp:txXfrm>
        <a:off x="4558530" y="2573"/>
        <a:ext cx="3320160" cy="1992096"/>
      </dsp:txXfrm>
    </dsp:sp>
    <dsp:sp modelId="{53C29666-8C55-43F0-B04F-782E91A6BEFA}">
      <dsp:nvSpPr>
        <dsp:cNvPr id="0" name=""/>
        <dsp:cNvSpPr/>
      </dsp:nvSpPr>
      <dsp:spPr>
        <a:xfrm>
          <a:off x="3793094" y="3708633"/>
          <a:ext cx="733036" cy="91440"/>
        </a:xfrm>
        <a:custGeom>
          <a:avLst/>
          <a:gdLst/>
          <a:ahLst/>
          <a:cxnLst/>
          <a:rect l="0" t="0" r="0" b="0"/>
          <a:pathLst>
            <a:path>
              <a:moveTo>
                <a:pt x="0" y="45720"/>
              </a:moveTo>
              <a:lnTo>
                <a:pt x="733036" y="45720"/>
              </a:lnTo>
            </a:path>
          </a:pathLst>
        </a:custGeom>
        <a:noFill/>
        <a:ln w="9525" cap="flat" cmpd="sng" algn="ctr">
          <a:solidFill>
            <a:schemeClr val="accent1">
              <a:shade val="90000"/>
              <a:hueOff val="12622"/>
              <a:satOff val="3725"/>
              <a:lumOff val="927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40521" y="3750535"/>
        <a:ext cx="38181" cy="7636"/>
      </dsp:txXfrm>
    </dsp:sp>
    <dsp:sp modelId="{F1603A18-399D-4684-AFE8-D94897409268}">
      <dsp:nvSpPr>
        <dsp:cNvPr id="0" name=""/>
        <dsp:cNvSpPr/>
      </dsp:nvSpPr>
      <dsp:spPr>
        <a:xfrm>
          <a:off x="474733" y="2758305"/>
          <a:ext cx="3320160" cy="1992096"/>
        </a:xfrm>
        <a:prstGeom prst="rect">
          <a:avLst/>
        </a:prstGeom>
        <a:solidFill>
          <a:schemeClr val="accent1">
            <a:shade val="50000"/>
            <a:hueOff val="17456"/>
            <a:satOff val="24633"/>
            <a:lumOff val="30991"/>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bg1"/>
              </a:solidFill>
            </a:rPr>
            <a:t>Panel approval</a:t>
          </a:r>
        </a:p>
      </dsp:txBody>
      <dsp:txXfrm>
        <a:off x="474733" y="2758305"/>
        <a:ext cx="3320160" cy="1992096"/>
      </dsp:txXfrm>
    </dsp:sp>
    <dsp:sp modelId="{54048B15-F661-4DBF-8E5D-4885AB7CD291}">
      <dsp:nvSpPr>
        <dsp:cNvPr id="0" name=""/>
        <dsp:cNvSpPr/>
      </dsp:nvSpPr>
      <dsp:spPr>
        <a:xfrm>
          <a:off x="4558530" y="2758305"/>
          <a:ext cx="3320160" cy="1992096"/>
        </a:xfrm>
        <a:prstGeom prst="rect">
          <a:avLst/>
        </a:prstGeom>
        <a:solidFill>
          <a:schemeClr val="accent1">
            <a:shade val="50000"/>
            <a:hueOff val="8728"/>
            <a:satOff val="12317"/>
            <a:lumOff val="15495"/>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rgbClr val="FF0000"/>
              </a:solidFill>
            </a:rPr>
            <a:t>The Patient</a:t>
          </a:r>
        </a:p>
      </dsp:txBody>
      <dsp:txXfrm>
        <a:off x="4558530" y="2758305"/>
        <a:ext cx="3320160" cy="1992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FC75-E326-4550-A8DA-849BFE1D498B}">
      <dsp:nvSpPr>
        <dsp:cNvPr id="0" name=""/>
        <dsp:cNvSpPr/>
      </dsp:nvSpPr>
      <dsp:spPr>
        <a:xfrm>
          <a:off x="2415186" y="1330375"/>
          <a:ext cx="523834" cy="91440"/>
        </a:xfrm>
        <a:custGeom>
          <a:avLst/>
          <a:gdLst/>
          <a:ahLst/>
          <a:cxnLst/>
          <a:rect l="0" t="0" r="0" b="0"/>
          <a:pathLst>
            <a:path>
              <a:moveTo>
                <a:pt x="0" y="45720"/>
              </a:moveTo>
              <a:lnTo>
                <a:pt x="523834"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63243" y="1373323"/>
        <a:ext cx="27721" cy="5544"/>
      </dsp:txXfrm>
    </dsp:sp>
    <dsp:sp modelId="{2F21D88B-F898-41FD-9721-E48B759CF8F0}">
      <dsp:nvSpPr>
        <dsp:cNvPr id="0" name=""/>
        <dsp:cNvSpPr/>
      </dsp:nvSpPr>
      <dsp:spPr>
        <a:xfrm>
          <a:off x="6403" y="652920"/>
          <a:ext cx="2410583" cy="1446349"/>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Patient requires immunoglobulin</a:t>
          </a:r>
        </a:p>
      </dsp:txBody>
      <dsp:txXfrm>
        <a:off x="6403" y="652920"/>
        <a:ext cx="2410583" cy="1446349"/>
      </dsp:txXfrm>
    </dsp:sp>
    <dsp:sp modelId="{71679BF6-017A-4AF6-ADC2-60D5786695C2}">
      <dsp:nvSpPr>
        <dsp:cNvPr id="0" name=""/>
        <dsp:cNvSpPr/>
      </dsp:nvSpPr>
      <dsp:spPr>
        <a:xfrm>
          <a:off x="5380204" y="1330375"/>
          <a:ext cx="523834" cy="91440"/>
        </a:xfrm>
        <a:custGeom>
          <a:avLst/>
          <a:gdLst/>
          <a:ahLst/>
          <a:cxnLst/>
          <a:rect l="0" t="0" r="0" b="0"/>
          <a:pathLst>
            <a:path>
              <a:moveTo>
                <a:pt x="0" y="45720"/>
              </a:moveTo>
              <a:lnTo>
                <a:pt x="523834" y="45720"/>
              </a:lnTo>
            </a:path>
          </a:pathLst>
        </a:custGeom>
        <a:noFill/>
        <a:ln w="9525" cap="flat" cmpd="sng" algn="ctr">
          <a:solidFill>
            <a:schemeClr val="accent1">
              <a:shade val="90000"/>
              <a:hueOff val="9467"/>
              <a:satOff val="2794"/>
              <a:lumOff val="69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628260" y="1373323"/>
        <a:ext cx="27721" cy="5544"/>
      </dsp:txXfrm>
    </dsp:sp>
    <dsp:sp modelId="{5BC9CFAB-8D94-4C1A-AB25-86E4AF402FA8}">
      <dsp:nvSpPr>
        <dsp:cNvPr id="0" name=""/>
        <dsp:cNvSpPr/>
      </dsp:nvSpPr>
      <dsp:spPr>
        <a:xfrm>
          <a:off x="2971420" y="652920"/>
          <a:ext cx="2410583" cy="1446349"/>
        </a:xfrm>
        <a:prstGeom prst="rect">
          <a:avLst/>
        </a:prstGeom>
        <a:solidFill>
          <a:schemeClr val="accent1">
            <a:shade val="50000"/>
            <a:hueOff val="6983"/>
            <a:satOff val="9853"/>
            <a:lumOff val="12396"/>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Prescribing guidance</a:t>
          </a:r>
        </a:p>
      </dsp:txBody>
      <dsp:txXfrm>
        <a:off x="2971420" y="652920"/>
        <a:ext cx="2410583" cy="1446349"/>
      </dsp:txXfrm>
    </dsp:sp>
    <dsp:sp modelId="{53C29666-8C55-43F0-B04F-782E91A6BEFA}">
      <dsp:nvSpPr>
        <dsp:cNvPr id="0" name=""/>
        <dsp:cNvSpPr/>
      </dsp:nvSpPr>
      <dsp:spPr>
        <a:xfrm>
          <a:off x="1211695" y="2097470"/>
          <a:ext cx="5930034" cy="523834"/>
        </a:xfrm>
        <a:custGeom>
          <a:avLst/>
          <a:gdLst/>
          <a:ahLst/>
          <a:cxnLst/>
          <a:rect l="0" t="0" r="0" b="0"/>
          <a:pathLst>
            <a:path>
              <a:moveTo>
                <a:pt x="5930034" y="0"/>
              </a:moveTo>
              <a:lnTo>
                <a:pt x="5930034" y="279017"/>
              </a:lnTo>
              <a:lnTo>
                <a:pt x="0" y="279017"/>
              </a:lnTo>
              <a:lnTo>
                <a:pt x="0" y="523834"/>
              </a:lnTo>
            </a:path>
          </a:pathLst>
        </a:custGeom>
        <a:noFill/>
        <a:ln w="9525" cap="flat" cmpd="sng" algn="ctr">
          <a:solidFill>
            <a:schemeClr val="accent1">
              <a:shade val="90000"/>
              <a:hueOff val="18933"/>
              <a:satOff val="5588"/>
              <a:lumOff val="1390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27815" y="2356615"/>
        <a:ext cx="297794" cy="5544"/>
      </dsp:txXfrm>
    </dsp:sp>
    <dsp:sp modelId="{F1603A18-399D-4684-AFE8-D94897409268}">
      <dsp:nvSpPr>
        <dsp:cNvPr id="0" name=""/>
        <dsp:cNvSpPr/>
      </dsp:nvSpPr>
      <dsp:spPr>
        <a:xfrm>
          <a:off x="5936438" y="652920"/>
          <a:ext cx="2410583" cy="1446349"/>
        </a:xfrm>
        <a:prstGeom prst="rect">
          <a:avLst/>
        </a:prstGeom>
        <a:solidFill>
          <a:schemeClr val="accent5">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bg1"/>
              </a:solidFill>
            </a:rPr>
            <a:t>Panel approval</a:t>
          </a:r>
        </a:p>
      </dsp:txBody>
      <dsp:txXfrm>
        <a:off x="5936438" y="652920"/>
        <a:ext cx="2410583" cy="1446349"/>
      </dsp:txXfrm>
    </dsp:sp>
    <dsp:sp modelId="{CB9CDAFF-1C5E-4FC7-A95A-B7FCD44FC13D}">
      <dsp:nvSpPr>
        <dsp:cNvPr id="0" name=""/>
        <dsp:cNvSpPr/>
      </dsp:nvSpPr>
      <dsp:spPr>
        <a:xfrm>
          <a:off x="2415186" y="3331159"/>
          <a:ext cx="523834" cy="91440"/>
        </a:xfrm>
        <a:custGeom>
          <a:avLst/>
          <a:gdLst/>
          <a:ahLst/>
          <a:cxnLst/>
          <a:rect l="0" t="0" r="0" b="0"/>
          <a:pathLst>
            <a:path>
              <a:moveTo>
                <a:pt x="0" y="45720"/>
              </a:moveTo>
              <a:lnTo>
                <a:pt x="523834" y="45720"/>
              </a:lnTo>
            </a:path>
          </a:pathLst>
        </a:custGeom>
        <a:noFill/>
        <a:ln w="9525" cap="flat" cmpd="sng" algn="ctr">
          <a:solidFill>
            <a:schemeClr val="accent1">
              <a:shade val="90000"/>
              <a:hueOff val="9467"/>
              <a:satOff val="2794"/>
              <a:lumOff val="69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63243" y="3374107"/>
        <a:ext cx="27721" cy="5544"/>
      </dsp:txXfrm>
    </dsp:sp>
    <dsp:sp modelId="{54048B15-F661-4DBF-8E5D-4885AB7CD291}">
      <dsp:nvSpPr>
        <dsp:cNvPr id="0" name=""/>
        <dsp:cNvSpPr/>
      </dsp:nvSpPr>
      <dsp:spPr>
        <a:xfrm>
          <a:off x="6403" y="2653704"/>
          <a:ext cx="2410583" cy="1446349"/>
        </a:xfrm>
        <a:prstGeom prst="rect">
          <a:avLst/>
        </a:prstGeom>
        <a:solidFill>
          <a:schemeClr val="accent5">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bg1"/>
              </a:solidFill>
            </a:rPr>
            <a:t>The Patient</a:t>
          </a:r>
        </a:p>
      </dsp:txBody>
      <dsp:txXfrm>
        <a:off x="6403" y="2653704"/>
        <a:ext cx="2410583" cy="1446349"/>
      </dsp:txXfrm>
    </dsp:sp>
    <dsp:sp modelId="{41559010-EE32-4827-A11E-826E96E7F64F}">
      <dsp:nvSpPr>
        <dsp:cNvPr id="0" name=""/>
        <dsp:cNvSpPr/>
      </dsp:nvSpPr>
      <dsp:spPr>
        <a:xfrm>
          <a:off x="2971420" y="2653704"/>
          <a:ext cx="2410583" cy="1446349"/>
        </a:xfrm>
        <a:prstGeom prst="rect">
          <a:avLst/>
        </a:prstGeom>
        <a:solidFill>
          <a:schemeClr val="accent1">
            <a:shade val="50000"/>
            <a:hueOff val="6983"/>
            <a:satOff val="9853"/>
            <a:lumOff val="12396"/>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rgbClr val="FF0000"/>
              </a:solidFill>
            </a:rPr>
            <a:t>Follow up</a:t>
          </a:r>
          <a:endParaRPr lang="en-GB" sz="2300" kern="1200" dirty="0"/>
        </a:p>
      </dsp:txBody>
      <dsp:txXfrm>
        <a:off x="2971420" y="2653704"/>
        <a:ext cx="2410583" cy="14463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FA8F9-D4EE-415B-BDAC-BDC187465DB7}">
      <dsp:nvSpPr>
        <dsp:cNvPr id="0" name=""/>
        <dsp:cNvSpPr/>
      </dsp:nvSpPr>
      <dsp:spPr>
        <a:xfrm>
          <a:off x="3639629" y="1024"/>
          <a:ext cx="950341" cy="61772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Quarterly report</a:t>
          </a:r>
        </a:p>
      </dsp:txBody>
      <dsp:txXfrm>
        <a:off x="3669784" y="31179"/>
        <a:ext cx="890031" cy="557412"/>
      </dsp:txXfrm>
    </dsp:sp>
    <dsp:sp modelId="{80DEF21D-3AA6-41BE-BBA4-2654EE7BCE5B}">
      <dsp:nvSpPr>
        <dsp:cNvPr id="0" name=""/>
        <dsp:cNvSpPr/>
      </dsp:nvSpPr>
      <dsp:spPr>
        <a:xfrm>
          <a:off x="2660973" y="309885"/>
          <a:ext cx="2907653" cy="2907653"/>
        </a:xfrm>
        <a:custGeom>
          <a:avLst/>
          <a:gdLst/>
          <a:ahLst/>
          <a:cxnLst/>
          <a:rect l="0" t="0" r="0" b="0"/>
          <a:pathLst>
            <a:path>
              <a:moveTo>
                <a:pt x="2048231" y="127065"/>
              </a:moveTo>
              <a:arcTo wR="1453826" hR="1453826" stAng="17647977" swAng="92261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89DAB55-32D2-416A-9E43-3B89BC38AD9C}">
      <dsp:nvSpPr>
        <dsp:cNvPr id="0" name=""/>
        <dsp:cNvSpPr/>
      </dsp:nvSpPr>
      <dsp:spPr>
        <a:xfrm>
          <a:off x="4898680" y="727937"/>
          <a:ext cx="950341" cy="61772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Local data added</a:t>
          </a:r>
        </a:p>
      </dsp:txBody>
      <dsp:txXfrm>
        <a:off x="4928835" y="758092"/>
        <a:ext cx="890031" cy="557412"/>
      </dsp:txXfrm>
    </dsp:sp>
    <dsp:sp modelId="{C734330A-DF2E-41A5-BEB0-CC198034E1C7}">
      <dsp:nvSpPr>
        <dsp:cNvPr id="0" name=""/>
        <dsp:cNvSpPr/>
      </dsp:nvSpPr>
      <dsp:spPr>
        <a:xfrm>
          <a:off x="2660973" y="309885"/>
          <a:ext cx="2907653" cy="2907653"/>
        </a:xfrm>
        <a:custGeom>
          <a:avLst/>
          <a:gdLst/>
          <a:ahLst/>
          <a:cxnLst/>
          <a:rect l="0" t="0" r="0" b="0"/>
          <a:pathLst>
            <a:path>
              <a:moveTo>
                <a:pt x="2885029" y="1198342"/>
              </a:moveTo>
              <a:arcTo wR="1453826" hR="1453826" stAng="20992723" swAng="1214554"/>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A972EA4-737A-4AD3-8C9F-5C09745F5B92}">
      <dsp:nvSpPr>
        <dsp:cNvPr id="0" name=""/>
        <dsp:cNvSpPr/>
      </dsp:nvSpPr>
      <dsp:spPr>
        <a:xfrm>
          <a:off x="4898680" y="2181764"/>
          <a:ext cx="950341" cy="61772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Identify patients to review</a:t>
          </a:r>
        </a:p>
      </dsp:txBody>
      <dsp:txXfrm>
        <a:off x="4928835" y="2211919"/>
        <a:ext cx="890031" cy="557412"/>
      </dsp:txXfrm>
    </dsp:sp>
    <dsp:sp modelId="{8A636D9B-19A7-4275-B2F2-E067E966EFE6}">
      <dsp:nvSpPr>
        <dsp:cNvPr id="0" name=""/>
        <dsp:cNvSpPr/>
      </dsp:nvSpPr>
      <dsp:spPr>
        <a:xfrm>
          <a:off x="2660973" y="309885"/>
          <a:ext cx="2907653" cy="2907653"/>
        </a:xfrm>
        <a:custGeom>
          <a:avLst/>
          <a:gdLst/>
          <a:ahLst/>
          <a:cxnLst/>
          <a:rect l="0" t="0" r="0" b="0"/>
          <a:pathLst>
            <a:path>
              <a:moveTo>
                <a:pt x="2378767" y="2575475"/>
              </a:moveTo>
              <a:arcTo wR="1453826" hR="1453826" stAng="3029407" swAng="92261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5B79E37-9133-4934-8B1B-BD4CA356E77E}">
      <dsp:nvSpPr>
        <dsp:cNvPr id="0" name=""/>
        <dsp:cNvSpPr/>
      </dsp:nvSpPr>
      <dsp:spPr>
        <a:xfrm>
          <a:off x="3639629" y="2908678"/>
          <a:ext cx="950341" cy="61772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Review template completed</a:t>
          </a:r>
        </a:p>
      </dsp:txBody>
      <dsp:txXfrm>
        <a:off x="3669784" y="2938833"/>
        <a:ext cx="890031" cy="557412"/>
      </dsp:txXfrm>
    </dsp:sp>
    <dsp:sp modelId="{6BC6FECB-D148-434E-AACE-48A695F59288}">
      <dsp:nvSpPr>
        <dsp:cNvPr id="0" name=""/>
        <dsp:cNvSpPr/>
      </dsp:nvSpPr>
      <dsp:spPr>
        <a:xfrm>
          <a:off x="2660973" y="309885"/>
          <a:ext cx="2907653" cy="2907653"/>
        </a:xfrm>
        <a:custGeom>
          <a:avLst/>
          <a:gdLst/>
          <a:ahLst/>
          <a:cxnLst/>
          <a:rect l="0" t="0" r="0" b="0"/>
          <a:pathLst>
            <a:path>
              <a:moveTo>
                <a:pt x="859422" y="2780588"/>
              </a:moveTo>
              <a:arcTo wR="1453826" hR="1453826" stAng="6847977" swAng="92261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5996DC4-3D0F-44A5-A801-506DE1ECF4F0}">
      <dsp:nvSpPr>
        <dsp:cNvPr id="0" name=""/>
        <dsp:cNvSpPr/>
      </dsp:nvSpPr>
      <dsp:spPr>
        <a:xfrm>
          <a:off x="2380578" y="2181764"/>
          <a:ext cx="950341" cy="61772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Present at SRIAP. Discussion</a:t>
          </a:r>
        </a:p>
      </dsp:txBody>
      <dsp:txXfrm>
        <a:off x="2410733" y="2211919"/>
        <a:ext cx="890031" cy="557412"/>
      </dsp:txXfrm>
    </dsp:sp>
    <dsp:sp modelId="{CBE164B6-49B2-4C9F-8E6A-4B2CD693B69B}">
      <dsp:nvSpPr>
        <dsp:cNvPr id="0" name=""/>
        <dsp:cNvSpPr/>
      </dsp:nvSpPr>
      <dsp:spPr>
        <a:xfrm>
          <a:off x="2660973" y="309885"/>
          <a:ext cx="2907653" cy="2907653"/>
        </a:xfrm>
        <a:custGeom>
          <a:avLst/>
          <a:gdLst/>
          <a:ahLst/>
          <a:cxnLst/>
          <a:rect l="0" t="0" r="0" b="0"/>
          <a:pathLst>
            <a:path>
              <a:moveTo>
                <a:pt x="22624" y="1709311"/>
              </a:moveTo>
              <a:arcTo wR="1453826" hR="1453826" stAng="10192723" swAng="1214554"/>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4D2DA22-FECF-406F-AB36-F20681B6B7A0}">
      <dsp:nvSpPr>
        <dsp:cNvPr id="0" name=""/>
        <dsp:cNvSpPr/>
      </dsp:nvSpPr>
      <dsp:spPr>
        <a:xfrm>
          <a:off x="2380578" y="727937"/>
          <a:ext cx="950341" cy="61772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SRIAP response to </a:t>
          </a:r>
          <a:r>
            <a:rPr lang="en-GB" sz="1100" kern="1200" dirty="0" err="1"/>
            <a:t>Med.Director</a:t>
          </a:r>
          <a:endParaRPr lang="en-GB" sz="1100" kern="1200" dirty="0"/>
        </a:p>
      </dsp:txBody>
      <dsp:txXfrm>
        <a:off x="2410733" y="758092"/>
        <a:ext cx="890031" cy="557412"/>
      </dsp:txXfrm>
    </dsp:sp>
    <dsp:sp modelId="{CC3C05C4-937E-4CEB-BE0E-F51206C67F06}">
      <dsp:nvSpPr>
        <dsp:cNvPr id="0" name=""/>
        <dsp:cNvSpPr/>
      </dsp:nvSpPr>
      <dsp:spPr>
        <a:xfrm>
          <a:off x="2660973" y="309885"/>
          <a:ext cx="2907653" cy="2907653"/>
        </a:xfrm>
        <a:custGeom>
          <a:avLst/>
          <a:gdLst/>
          <a:ahLst/>
          <a:cxnLst/>
          <a:rect l="0" t="0" r="0" b="0"/>
          <a:pathLst>
            <a:path>
              <a:moveTo>
                <a:pt x="528885" y="332177"/>
              </a:moveTo>
              <a:arcTo wR="1453826" hR="1453826" stAng="13829407" swAng="92261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8693B-8526-4001-89A9-CBAAD016BD2D}" type="datetimeFigureOut">
              <a:rPr lang="en-GB" smtClean="0"/>
              <a:t>11/12/2019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69203-BE31-4613-A2A3-FDA27C092F4B}" type="slidenum">
              <a:rPr lang="en-GB" smtClean="0"/>
              <a:t>‹#›</a:t>
            </a:fld>
            <a:endParaRPr lang="en-GB"/>
          </a:p>
        </p:txBody>
      </p:sp>
    </p:spTree>
    <p:extLst>
      <p:ext uri="{BB962C8B-B14F-4D97-AF65-F5344CB8AC3E}">
        <p14:creationId xmlns:p14="http://schemas.microsoft.com/office/powerpoint/2010/main" val="260072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proforma on table to capture questions and comments throughout. </a:t>
            </a:r>
          </a:p>
        </p:txBody>
      </p:sp>
      <p:sp>
        <p:nvSpPr>
          <p:cNvPr id="4" name="Slide Number Placeholder 3"/>
          <p:cNvSpPr>
            <a:spLocks noGrp="1"/>
          </p:cNvSpPr>
          <p:nvPr>
            <p:ph type="sldNum" sz="quarter" idx="5"/>
          </p:nvPr>
        </p:nvSpPr>
        <p:spPr/>
        <p:txBody>
          <a:bodyPr/>
          <a:lstStyle/>
          <a:p>
            <a:fld id="{FD569203-BE31-4613-A2A3-FDA27C092F4B}" type="slidenum">
              <a:rPr lang="en-GB" smtClean="0"/>
              <a:t>2</a:t>
            </a:fld>
            <a:endParaRPr lang="en-GB"/>
          </a:p>
        </p:txBody>
      </p:sp>
    </p:spTree>
    <p:extLst>
      <p:ext uri="{BB962C8B-B14F-4D97-AF65-F5344CB8AC3E}">
        <p14:creationId xmlns:p14="http://schemas.microsoft.com/office/powerpoint/2010/main" val="1359171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Debbie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C3E7D-7919-434A-ACE7-270BCE6CEEE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048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Debbie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C3E7D-7919-434A-ACE7-270BCE6CEEE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68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C3E7D-7919-434A-ACE7-270BCE6CEEE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11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58% of patients now</a:t>
            </a:r>
            <a:r>
              <a:rPr lang="en-GB" baseline="0" dirty="0"/>
              <a:t> have </a:t>
            </a:r>
            <a:r>
              <a:rPr lang="en-GB" baseline="0" dirty="0" err="1"/>
              <a:t>Ig</a:t>
            </a:r>
            <a:r>
              <a:rPr lang="en-GB" baseline="0" dirty="0"/>
              <a:t> in normal range after stopping &gt;4 months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C3E7D-7919-434A-ACE7-270BCE6CEEE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6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Debbie (&amp; Dan)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C3E7D-7919-434A-ACE7-270BCE6CEEE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75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Debbie (&amp; Dan)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C3E7D-7919-434A-ACE7-270BCE6CEEE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756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Debbie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C3E7D-7919-434A-ACE7-270BCE6CEEE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416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Previous presentations by</a:t>
            </a:r>
            <a:r>
              <a:rPr lang="en-GB" baseline="0" dirty="0"/>
              <a:t> people closely involved in co-ordinating SRIAP in their area. </a:t>
            </a:r>
          </a:p>
          <a:p>
            <a:endParaRPr lang="en-GB" baseline="0" dirty="0"/>
          </a:p>
          <a:p>
            <a:r>
              <a:rPr lang="en-GB" baseline="0" dirty="0"/>
              <a:t>West Yorkshire co-ordinator not able to attend, so I volunteered to give a presentation from the perspective of a local panel member of the group. I am not involved in running the SRIAP. </a:t>
            </a:r>
          </a:p>
          <a:p>
            <a:endParaRPr lang="en-GB" baseline="0" dirty="0"/>
          </a:p>
          <a:p>
            <a:r>
              <a:rPr lang="en-GB" baseline="0" dirty="0"/>
              <a:t>There will be time for any questions in the next part of the session. But feel free to catch me afterwards if there are any questions you might have.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E6C06-4CDF-4756-B376-635E6AE0211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12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Hosted</a:t>
            </a:r>
            <a:r>
              <a:rPr lang="en-GB" baseline="0" dirty="0"/>
              <a:t> by Leeds Teaching Hospitals NHS Trust</a:t>
            </a:r>
          </a:p>
          <a:p>
            <a:pPr marL="171450" indent="-171450">
              <a:buFont typeface="Arial" panose="020B0604020202020204" pitchFamily="34" charset="0"/>
              <a:buChar char="•"/>
            </a:pPr>
            <a:r>
              <a:rPr lang="en-GB" baseline="0" dirty="0"/>
              <a:t>Airedale NHS Foundation Trust</a:t>
            </a:r>
          </a:p>
          <a:p>
            <a:pPr marL="171450" indent="-171450">
              <a:buFont typeface="Arial" panose="020B0604020202020204" pitchFamily="34" charset="0"/>
              <a:buChar char="•"/>
            </a:pPr>
            <a:r>
              <a:rPr lang="en-GB" baseline="0" dirty="0"/>
              <a:t>Bradford Teaching Hospitals NHS Foundation Trust</a:t>
            </a:r>
          </a:p>
          <a:p>
            <a:pPr marL="171450" indent="-171450">
              <a:buFont typeface="Arial" panose="020B0604020202020204" pitchFamily="34" charset="0"/>
              <a:buChar char="•"/>
            </a:pPr>
            <a:r>
              <a:rPr lang="en-GB" baseline="0" dirty="0"/>
              <a:t>Calderdale &amp; Huddersfield NHS Foundation Trust</a:t>
            </a:r>
          </a:p>
          <a:p>
            <a:pPr marL="171450" indent="-171450">
              <a:buFont typeface="Arial" panose="020B0604020202020204" pitchFamily="34" charset="0"/>
              <a:buChar char="•"/>
            </a:pPr>
            <a:r>
              <a:rPr lang="en-GB" baseline="0" dirty="0"/>
              <a:t>Harrogate &amp; District NHS Foundation Trust</a:t>
            </a:r>
          </a:p>
          <a:p>
            <a:pPr marL="171450" indent="-171450">
              <a:buFont typeface="Arial" panose="020B0604020202020204" pitchFamily="34" charset="0"/>
              <a:buChar char="•"/>
            </a:pPr>
            <a:r>
              <a:rPr lang="en-GB" baseline="0" dirty="0"/>
              <a:t>Mid Yorkshire Hospitals NHS Trust (Wakefield)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Initially met every 6 weeks, but now planned for every 8 weeks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Each trust still has its local panels in place. Local IAPs still make decisions regarding all new patient requests but SRIAP has oversight of new patients starting on immunoglobulin.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Terms of reference for SRIAP also include</a:t>
            </a:r>
          </a:p>
          <a:p>
            <a:pPr marL="171450" indent="-171450">
              <a:buFont typeface="Arial" panose="020B0604020202020204" pitchFamily="34" charset="0"/>
              <a:buChar char="•"/>
            </a:pPr>
            <a:r>
              <a:rPr lang="en-GB" baseline="0" dirty="0"/>
              <a:t>Appeals from local IAP can be made</a:t>
            </a:r>
          </a:p>
          <a:p>
            <a:pPr marL="171450" indent="-171450">
              <a:buFont typeface="Arial" panose="020B0604020202020204" pitchFamily="34" charset="0"/>
              <a:buChar char="•"/>
            </a:pPr>
            <a:r>
              <a:rPr lang="en-GB" baseline="0" dirty="0"/>
              <a:t>Review appropriateness of all immunoglobulin IFRs before submitting to NHSE (none as yet)</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There are currently 450 long term patients on immunoglobulin treatment. [About 40 ‘long term’ started in Q1 and Q2 of 19/20. Short term ~100 new starters in Q1 and Q2]</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SRIAP has been in place since end of Mar19. So far have met on five occasions. As you’d expect, detailed minutes recording and following up agreed actions is fundamental to the efficient operation of the SRIAP. </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E6C06-4CDF-4756-B376-635E6AE0211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622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Possible difference in approach to other SRIAPs.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Reviewed quarterly. Q1 review has been documented in the minutes. Q2 review happened last week due to the dates of meetings (previous meeting just before end of Q2)</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Use the MDSAS data as basis for the template. Individual trusts add</a:t>
            </a:r>
            <a:r>
              <a:rPr lang="en-GB" baseline="0" dirty="0"/>
              <a:t> dose, frequency of administration and patient weight .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Focussing in on the</a:t>
            </a:r>
            <a:r>
              <a:rPr lang="en-GB" baseline="0" dirty="0"/>
              <a:t> long term patients. All the grey indication patients reviewed. 20% of blue patients reviewed.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18 patients reviewed in Q1 and Q2. [Q1 – B=3; G=4. Q2 – B=5; G=6]. Grey patients receiving </a:t>
            </a:r>
            <a:r>
              <a:rPr lang="en-GB" baseline="0" dirty="0" err="1"/>
              <a:t>SCIg</a:t>
            </a:r>
            <a:r>
              <a:rPr lang="en-GB" baseline="0" dirty="0"/>
              <a:t> for tetanus prophylaxis not formally presented. Totals B=8; G=10.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39 long term new starters in Q1 and Q2.</a:t>
            </a:r>
            <a:r>
              <a:rPr lang="en-GB" baseline="0" dirty="0"/>
              <a:t> </a:t>
            </a:r>
            <a:r>
              <a:rPr lang="en-GB" dirty="0"/>
              <a:t>Red</a:t>
            </a:r>
            <a:r>
              <a:rPr lang="en-GB" baseline="0" dirty="0"/>
              <a:t> = 10; Blue = 28; Grey = 1.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101 short term</a:t>
            </a:r>
            <a:r>
              <a:rPr lang="en-GB" baseline="0" dirty="0"/>
              <a:t> starters in Q1 and Q2. Red = 62; Blue = 17; Grey = 22</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 a result of the Q1 review, letter sent from SRIAP chair to local trust (Medical director and IAP chair) documenting</a:t>
            </a:r>
            <a:r>
              <a:rPr lang="en-GB" baseline="0" dirty="0"/>
              <a:t> issues raised by SRIAP.  Request for feedback from IAP to be presented at next meeting.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E6C06-4CDF-4756-B376-635E6AE0211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106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guidance – covers approx. 75% of Ig use; recent update provides clarity regarding prior approval and inclusion of new commissioning policy (Ig in </a:t>
            </a:r>
            <a:r>
              <a:rPr lang="it-IT" dirty="0"/>
              <a:t>Allo-immune neonatal haemochromatosis &amp; Gestational allo-immune liver disease); updates to ID section including link to PHE health protection teams and dose in measles)</a:t>
            </a:r>
            <a:endParaRPr lang="en-GB" dirty="0"/>
          </a:p>
          <a:p>
            <a:r>
              <a:rPr lang="en-GB" dirty="0"/>
              <a:t>Reviewing use of Ig in existing patients – e.g. with SAD who didn’t meet eligibility criteria – considering cessation of treatment with review and restarting as necessary.</a:t>
            </a:r>
          </a:p>
          <a:p>
            <a:endParaRPr lang="en-GB" dirty="0"/>
          </a:p>
          <a:p>
            <a:r>
              <a:rPr lang="en-GB" dirty="0"/>
              <a:t>Suggested reduced trend in Ig usage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9122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 - Quarterly report </a:t>
            </a:r>
          </a:p>
          <a:p>
            <a:pPr marL="171450" indent="-171450">
              <a:buFont typeface="Arial" panose="020B0604020202020204" pitchFamily="34" charset="0"/>
              <a:buChar char="•"/>
            </a:pPr>
            <a:r>
              <a:rPr lang="en-GB" dirty="0"/>
              <a:t>Requested</a:t>
            </a:r>
            <a:r>
              <a:rPr lang="en-GB" baseline="0" dirty="0"/>
              <a:t> to be produced by MDSAS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GREEN - Local data added</a:t>
            </a:r>
          </a:p>
          <a:p>
            <a:pPr marL="171450" indent="-171450">
              <a:buFont typeface="Arial" panose="020B0604020202020204" pitchFamily="34" charset="0"/>
              <a:buChar char="•"/>
            </a:pPr>
            <a:r>
              <a:rPr lang="en-GB" baseline="0" dirty="0"/>
              <a:t>Co-ordinator sends to trust pharmacy contact</a:t>
            </a:r>
          </a:p>
          <a:p>
            <a:pPr marL="171450" indent="-171450">
              <a:buFont typeface="Arial" panose="020B0604020202020204" pitchFamily="34" charset="0"/>
              <a:buChar char="•"/>
            </a:pPr>
            <a:r>
              <a:rPr lang="en-GB" baseline="0" dirty="0"/>
              <a:t>Extra data added </a:t>
            </a:r>
          </a:p>
          <a:p>
            <a:pPr marL="628650" lvl="1" indent="-171450">
              <a:buFont typeface="Arial" panose="020B0604020202020204" pitchFamily="34" charset="0"/>
              <a:buChar char="•"/>
            </a:pPr>
            <a:r>
              <a:rPr lang="en-GB" baseline="0" dirty="0"/>
              <a:t>Dose, frequency, weight</a:t>
            </a:r>
          </a:p>
          <a:p>
            <a:pPr marL="628650" lvl="1" indent="-171450">
              <a:buFont typeface="Arial" panose="020B0604020202020204" pitchFamily="34" charset="0"/>
              <a:buChar char="•"/>
            </a:pPr>
            <a:r>
              <a:rPr lang="en-GB" baseline="0" dirty="0"/>
              <a:t>Whether patient has previously been treated with Ig for the same indication</a:t>
            </a:r>
          </a:p>
          <a:p>
            <a:pPr marL="171450" lvl="0" indent="-171450">
              <a:buFont typeface="Arial" panose="020B0604020202020204" pitchFamily="34" charset="0"/>
              <a:buChar char="•"/>
            </a:pPr>
            <a:r>
              <a:rPr lang="en-GB" baseline="0" dirty="0"/>
              <a:t>Returned to co-ordinator</a:t>
            </a:r>
          </a:p>
          <a:p>
            <a:pPr marL="171450" lvl="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PURPLE - Identify patients to review</a:t>
            </a:r>
          </a:p>
          <a:p>
            <a:pPr marL="171450" indent="-171450">
              <a:buFont typeface="Arial" panose="020B0604020202020204" pitchFamily="34" charset="0"/>
              <a:buChar char="•"/>
            </a:pPr>
            <a:r>
              <a:rPr lang="en-GB" baseline="0" dirty="0"/>
              <a:t>Co-ordinator highlights which patients will be reviewed for each trust</a:t>
            </a:r>
          </a:p>
          <a:p>
            <a:pPr marL="628650" lvl="1" indent="-171450">
              <a:buFont typeface="Arial" panose="020B0604020202020204" pitchFamily="34" charset="0"/>
              <a:buChar char="•"/>
            </a:pPr>
            <a:r>
              <a:rPr lang="en-GB" baseline="0" dirty="0"/>
              <a:t>20% blue patients</a:t>
            </a:r>
          </a:p>
          <a:p>
            <a:pPr marL="628650" lvl="1" indent="-171450">
              <a:buFont typeface="Arial" panose="020B0604020202020204" pitchFamily="34" charset="0"/>
              <a:buChar char="•"/>
            </a:pPr>
            <a:r>
              <a:rPr lang="en-GB" baseline="0" dirty="0"/>
              <a:t>All grey indication patients</a:t>
            </a:r>
          </a:p>
          <a:p>
            <a:pPr marL="171450" lvl="0" indent="-171450">
              <a:buFont typeface="Arial" panose="020B0604020202020204" pitchFamily="34" charset="0"/>
              <a:buChar char="•"/>
            </a:pPr>
            <a:r>
              <a:rPr lang="en-GB" baseline="0" dirty="0"/>
              <a:t>Returned to trust contacts</a:t>
            </a:r>
          </a:p>
          <a:p>
            <a:pPr marL="171450" lvl="0" indent="-171450">
              <a:buFont typeface="Arial" panose="020B0604020202020204" pitchFamily="34" charset="0"/>
              <a:buChar char="•"/>
            </a:pPr>
            <a:endParaRPr lang="en-GB" baseline="0" dirty="0"/>
          </a:p>
          <a:p>
            <a:pPr marL="0" lvl="0" indent="0">
              <a:buFont typeface="Arial" panose="020B0604020202020204" pitchFamily="34" charset="0"/>
              <a:buNone/>
            </a:pPr>
            <a:r>
              <a:rPr lang="en-GB" baseline="0" dirty="0"/>
              <a:t>BLUE - Review template completed (blank example on next slide)</a:t>
            </a:r>
          </a:p>
          <a:p>
            <a:pPr marL="171450" lvl="0" indent="-171450">
              <a:buFont typeface="Arial" panose="020B0604020202020204" pitchFamily="34" charset="0"/>
              <a:buChar char="•"/>
            </a:pPr>
            <a:r>
              <a:rPr lang="en-GB" baseline="0" dirty="0"/>
              <a:t>Summary of the patient details </a:t>
            </a:r>
          </a:p>
          <a:p>
            <a:pPr marL="171450" lvl="0" indent="-171450">
              <a:buFont typeface="Arial" panose="020B0604020202020204" pitchFamily="34" charset="0"/>
              <a:buChar char="•"/>
            </a:pPr>
            <a:r>
              <a:rPr lang="en-GB" baseline="0" dirty="0"/>
              <a:t>This is presented at SRIAP meeting. Details discussed / challenged</a:t>
            </a:r>
          </a:p>
          <a:p>
            <a:pPr marL="171450" lvl="0" indent="-171450">
              <a:buFont typeface="Arial" panose="020B0604020202020204" pitchFamily="34" charset="0"/>
              <a:buChar char="•"/>
            </a:pPr>
            <a:endParaRPr lang="en-GB" baseline="0" dirty="0"/>
          </a:p>
          <a:p>
            <a:pPr marL="0" lvl="0" indent="0">
              <a:buFont typeface="Arial" panose="020B0604020202020204" pitchFamily="34" charset="0"/>
              <a:buNone/>
            </a:pPr>
            <a:r>
              <a:rPr lang="en-GB" baseline="0" dirty="0"/>
              <a:t>ORANGE / RED - SRIAP response to medical director</a:t>
            </a:r>
          </a:p>
          <a:p>
            <a:pPr marL="171450" lvl="0" indent="-171450">
              <a:buFont typeface="Arial" panose="020B0604020202020204" pitchFamily="34" charset="0"/>
              <a:buChar char="•"/>
            </a:pPr>
            <a:r>
              <a:rPr lang="en-GB" baseline="0" dirty="0"/>
              <a:t>Any comments or recommendations made by SRIAP are fed back to Trust medical director and Chair of IAP</a:t>
            </a:r>
          </a:p>
          <a:p>
            <a:pPr marL="171450" lvl="0" indent="-171450">
              <a:buFont typeface="Arial" panose="020B0604020202020204" pitchFamily="34" charset="0"/>
              <a:buChar char="•"/>
            </a:pPr>
            <a:r>
              <a:rPr lang="en-GB" baseline="0" dirty="0"/>
              <a:t>Invite to next SRIAP meeting for response to comments and to update on any actions which were identified by SRIAP</a:t>
            </a:r>
          </a:p>
          <a:p>
            <a:pPr marL="171450" lvl="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E6C06-4CDF-4756-B376-635E6AE0211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937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E6C06-4CDF-4756-B376-635E6AE0211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5157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some Q1 examples of feedback from the SRIAP to local trust</a:t>
            </a:r>
            <a:endParaRPr lang="en-GB" dirty="0"/>
          </a:p>
          <a:p>
            <a:endParaRPr lang="en-GB" dirty="0"/>
          </a:p>
          <a:p>
            <a:r>
              <a:rPr lang="en-GB" dirty="0"/>
              <a:t>Dermatomyositis (blue long term)</a:t>
            </a:r>
          </a:p>
          <a:p>
            <a:pPr marL="171450" indent="-171450">
              <a:buFont typeface="Arial" panose="020B0604020202020204" pitchFamily="34" charset="0"/>
              <a:buChar char="•"/>
            </a:pPr>
            <a:r>
              <a:rPr lang="en-GB" dirty="0"/>
              <a:t>Noted that patient should have received rituximab prior to immunoglobulin. Not in line with current guidance</a:t>
            </a:r>
          </a:p>
          <a:p>
            <a:pPr marL="171450" indent="-171450">
              <a:buFont typeface="Arial" panose="020B0604020202020204" pitchFamily="34" charset="0"/>
              <a:buChar char="•"/>
            </a:pPr>
            <a:r>
              <a:rPr lang="en-GB" dirty="0"/>
              <a:t>Panel specialty member approved request from within their own specialty. IAP asked to review this practice</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Myasthenia Gravis</a:t>
            </a:r>
          </a:p>
          <a:p>
            <a:pPr marL="171450" indent="-171450">
              <a:buFont typeface="Arial" panose="020B0604020202020204" pitchFamily="34" charset="0"/>
              <a:buChar char="•"/>
            </a:pPr>
            <a:r>
              <a:rPr lang="en-GB" baseline="0" dirty="0"/>
              <a:t>No baseline measurements included on the request form </a:t>
            </a:r>
          </a:p>
          <a:p>
            <a:pPr marL="171450" indent="-171450">
              <a:buFont typeface="Arial" panose="020B0604020202020204" pitchFamily="34" charset="0"/>
              <a:buChar char="•"/>
            </a:pPr>
            <a:r>
              <a:rPr lang="en-GB" baseline="0" dirty="0"/>
              <a:t>IAP reminded these are essential to ensure use is in line with current guidance and provides assurance this is being followed</a:t>
            </a:r>
          </a:p>
          <a:p>
            <a:pPr marL="171450" indent="-171450">
              <a:buFont typeface="Arial" panose="020B0604020202020204" pitchFamily="34" charset="0"/>
              <a:buChar char="•"/>
            </a:pPr>
            <a:r>
              <a:rPr lang="en-GB" baseline="0" dirty="0"/>
              <a:t>2g/kg used for one MG patient instead of 1g/kg (updated guidance)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Autoimmune encephalitis</a:t>
            </a:r>
          </a:p>
          <a:p>
            <a:pPr marL="171450" indent="-171450">
              <a:buFont typeface="Arial" panose="020B0604020202020204" pitchFamily="34" charset="0"/>
              <a:buChar char="•"/>
            </a:pPr>
            <a:r>
              <a:rPr lang="en-GB" dirty="0"/>
              <a:t>One patient received 2 doses. Was 2</a:t>
            </a:r>
            <a:r>
              <a:rPr lang="en-GB" baseline="30000" dirty="0"/>
              <a:t>nd</a:t>
            </a:r>
            <a:r>
              <a:rPr lang="en-GB" dirty="0"/>
              <a:t> dose approved by local IAP? What was rationale for 2</a:t>
            </a:r>
            <a:r>
              <a:rPr lang="en-GB" baseline="30000" dirty="0"/>
              <a:t>nd</a:t>
            </a:r>
            <a:r>
              <a:rPr lang="en-GB" dirty="0"/>
              <a:t> dose?</a:t>
            </a:r>
          </a:p>
          <a:p>
            <a:pPr marL="171450" indent="-171450">
              <a:buFont typeface="Arial" panose="020B0604020202020204" pitchFamily="34" charset="0"/>
              <a:buChar char="•"/>
            </a:pPr>
            <a:r>
              <a:rPr lang="en-GB" dirty="0"/>
              <a:t>Discussion that 2</a:t>
            </a:r>
            <a:r>
              <a:rPr lang="en-GB" baseline="30000" dirty="0"/>
              <a:t>nd</a:t>
            </a:r>
            <a:r>
              <a:rPr lang="en-GB" dirty="0"/>
              <a:t> dose may be useful if antibody levels increasing</a:t>
            </a:r>
          </a:p>
          <a:p>
            <a:pPr marL="0" indent="0">
              <a:buFont typeface="Arial" panose="020B0604020202020204" pitchFamily="34" charset="0"/>
              <a:buNone/>
            </a:pPr>
            <a:r>
              <a:rPr lang="en-GB" dirty="0"/>
              <a:t>There was a second patient being</a:t>
            </a:r>
            <a:r>
              <a:rPr lang="en-GB" baseline="0" dirty="0"/>
              <a:t> treated fo</a:t>
            </a:r>
            <a:r>
              <a:rPr lang="en-GB" dirty="0"/>
              <a:t>r this indication where use was appropriate, so </a:t>
            </a:r>
            <a:r>
              <a:rPr lang="en-GB" baseline="0" dirty="0"/>
              <a:t>no further comments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err="1"/>
              <a:t>Neuromyelitis</a:t>
            </a:r>
            <a:r>
              <a:rPr lang="en-GB" baseline="0" dirty="0"/>
              <a:t> </a:t>
            </a:r>
            <a:r>
              <a:rPr lang="en-GB" baseline="0" dirty="0" err="1"/>
              <a:t>Optica</a:t>
            </a:r>
            <a:endParaRPr lang="en-GB" baseline="0" dirty="0"/>
          </a:p>
          <a:p>
            <a:pPr marL="171450" indent="-171450">
              <a:buFont typeface="Arial" panose="020B0604020202020204" pitchFamily="34" charset="0"/>
              <a:buChar char="•"/>
            </a:pPr>
            <a:r>
              <a:rPr lang="en-GB" baseline="0" dirty="0"/>
              <a:t>NHSE attendee opinion that funded via Walton Centre and Oxford. Charges to be passed on to commissioning centre if treatment approved</a:t>
            </a:r>
          </a:p>
          <a:p>
            <a:pPr marL="171450" indent="-171450">
              <a:buFont typeface="Arial" panose="020B0604020202020204" pitchFamily="34" charset="0"/>
              <a:buChar char="•"/>
            </a:pPr>
            <a:r>
              <a:rPr lang="en-GB" baseline="0" dirty="0"/>
              <a:t>Funding stream needs clarification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E6C06-4CDF-4756-B376-635E6AE0211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4987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Data for SRIAP downloaded by MDSAS as not available as a standard report. However, there are a plethora of reports available which are useful for trusts. </a:t>
            </a:r>
          </a:p>
          <a:p>
            <a:pPr marL="0" indent="0">
              <a:buFont typeface="Arial" panose="020B0604020202020204" pitchFamily="34" charset="0"/>
              <a:buNone/>
            </a:pPr>
            <a:endParaRPr lang="en-GB" baseline="0" dirty="0"/>
          </a:p>
          <a:p>
            <a:r>
              <a:rPr lang="en-GB" dirty="0"/>
              <a:t>MDSAS data</a:t>
            </a:r>
            <a:r>
              <a:rPr lang="en-GB" baseline="0" dirty="0"/>
              <a:t> used as a basis to produce</a:t>
            </a:r>
          </a:p>
          <a:p>
            <a:pPr marL="171450" indent="-171450">
              <a:buFont typeface="Arial" panose="020B0604020202020204" pitchFamily="34" charset="0"/>
              <a:buChar char="•"/>
            </a:pPr>
            <a:r>
              <a:rPr lang="en-GB" baseline="0" dirty="0"/>
              <a:t>New patient list (already discussed) for the quarterly review</a:t>
            </a:r>
          </a:p>
          <a:p>
            <a:pPr marL="171450" indent="-171450">
              <a:buFont typeface="Arial" panose="020B0604020202020204" pitchFamily="34" charset="0"/>
              <a:buChar char="•"/>
            </a:pPr>
            <a:r>
              <a:rPr lang="en-GB" baseline="0" dirty="0"/>
              <a:t>Identify progress / areas of concern with follow up recording and outcome measures for CQUIN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WYSRIAP  progress for follow up and outcome reporting has</a:t>
            </a:r>
            <a:r>
              <a:rPr lang="en-GB" baseline="0" dirty="0"/>
              <a:t> improved (slightly) between Q1 and Q2 for ‘all patients’ and ‘neurology’ patients – 18% to 30% and 7% to 25% respectively.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Data still needs some manipulation as some parameters not yet included in the report. Hoping this will be resolved</a:t>
            </a:r>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E6C06-4CDF-4756-B376-635E6AE0211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25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Reviewing use of Ig in existing patients – e.g. with SAD who didn’t meet eligibility criteria – considering cessation of treatment with review and restarting as necessary.</a:t>
            </a:r>
          </a:p>
          <a:p>
            <a:endParaRPr lang="en-GB" dirty="0"/>
          </a:p>
          <a:p>
            <a:r>
              <a:rPr lang="en-GB" dirty="0"/>
              <a:t>Suggested reduced trend in Ig usage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00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Recent concerns raised by Panels re IFRs being screened out; role of experts; workload; variation </a:t>
            </a:r>
          </a:p>
          <a:p>
            <a:r>
              <a:rPr lang="en-GB" dirty="0"/>
              <a:t>What is the extent of the problem – audit</a:t>
            </a:r>
          </a:p>
          <a:p>
            <a:r>
              <a:rPr lang="en-GB" dirty="0"/>
              <a:t>Circular being developed</a:t>
            </a:r>
          </a:p>
          <a:p>
            <a:r>
              <a:rPr lang="en-GB" dirty="0"/>
              <a:t>Proposal will not solve requests for non listed requests – phase 3 of the guidance work – identify emerging conditions; evidence review, policy development where evidence supports</a:t>
            </a:r>
          </a:p>
          <a:p>
            <a:r>
              <a:rPr lang="en-GB" dirty="0"/>
              <a:t>Aware that sometimes expert advice is received in a request for use outside of guidance – is this a problem? How handled? Is a 2</a:t>
            </a:r>
            <a:r>
              <a:rPr lang="en-GB" baseline="30000" dirty="0"/>
              <a:t>nd</a:t>
            </a:r>
            <a:r>
              <a:rPr lang="en-GB" dirty="0"/>
              <a:t> opinion requested – use proforma to capture comments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40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set to support validation against core principles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57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set to support validation against core principles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232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19F9AB-C980-4CF9-9B9B-90BAC30E4A1F}" type="slidenum">
              <a:rPr lang="en-GB" smtClean="0"/>
              <a:t>8</a:t>
            </a:fld>
            <a:endParaRPr lang="en-GB"/>
          </a:p>
        </p:txBody>
      </p:sp>
    </p:spTree>
    <p:extLst>
      <p:ext uri="{BB962C8B-B14F-4D97-AF65-F5344CB8AC3E}">
        <p14:creationId xmlns:p14="http://schemas.microsoft.com/office/powerpoint/2010/main" val="320737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19F9AB-C980-4CF9-9B9B-90BAC30E4A1F}" type="slidenum">
              <a:rPr lang="en-GB" smtClean="0"/>
              <a:t>13</a:t>
            </a:fld>
            <a:endParaRPr lang="en-GB"/>
          </a:p>
        </p:txBody>
      </p:sp>
    </p:spTree>
    <p:extLst>
      <p:ext uri="{BB962C8B-B14F-4D97-AF65-F5344CB8AC3E}">
        <p14:creationId xmlns:p14="http://schemas.microsoft.com/office/powerpoint/2010/main" val="41549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BBF1587-156F-4660-BB1C-7EA92A66E1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D679365-5544-4B66-88F7-D5A58B02FA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762D843D-A9F5-4B44-A734-FD7CDF4CF2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032B5B-AA77-4CF9-B75E-B9495120728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80F4-63C2-4019-A2C5-57EDFC5710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7F3419-E681-47F7-87E7-8DC33569F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B05765-97FE-471D-A979-4FB121EFED12}"/>
              </a:ext>
            </a:extLst>
          </p:cNvPr>
          <p:cNvSpPr>
            <a:spLocks noGrp="1"/>
          </p:cNvSpPr>
          <p:nvPr>
            <p:ph type="dt" sz="half" idx="10"/>
          </p:nvPr>
        </p:nvSpPr>
        <p:spPr/>
        <p:txBody>
          <a:bodyPr/>
          <a:lstStyle/>
          <a:p>
            <a:fld id="{485BCE83-867C-4959-90C5-41023AD3E0B0}" type="datetime1">
              <a:rPr lang="en-GB" smtClean="0"/>
              <a:t>11/12/2019</a:t>
            </a:fld>
            <a:endParaRPr lang="en-GB"/>
          </a:p>
        </p:txBody>
      </p:sp>
      <p:sp>
        <p:nvSpPr>
          <p:cNvPr id="5" name="Footer Placeholder 4">
            <a:extLst>
              <a:ext uri="{FF2B5EF4-FFF2-40B4-BE49-F238E27FC236}">
                <a16:creationId xmlns:a16="http://schemas.microsoft.com/office/drawing/2014/main" id="{B1923EBB-3AF4-48B7-BC5C-6C8469207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76DE0-E8F8-4D6A-89B2-59355B0F8634}"/>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158174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7226-E730-4FAD-8D35-F7E9301A55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6C2069-DC46-472F-8820-FBCEAB03B9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36F638-4D51-4977-BC6D-FD942E896B99}"/>
              </a:ext>
            </a:extLst>
          </p:cNvPr>
          <p:cNvSpPr>
            <a:spLocks noGrp="1"/>
          </p:cNvSpPr>
          <p:nvPr>
            <p:ph type="dt" sz="half" idx="10"/>
          </p:nvPr>
        </p:nvSpPr>
        <p:spPr/>
        <p:txBody>
          <a:bodyPr/>
          <a:lstStyle/>
          <a:p>
            <a:fld id="{4295C736-E270-48B4-B9C6-98D589CE1C5B}" type="datetime1">
              <a:rPr lang="en-GB" smtClean="0"/>
              <a:t>11/12/2019</a:t>
            </a:fld>
            <a:endParaRPr lang="en-GB"/>
          </a:p>
        </p:txBody>
      </p:sp>
      <p:sp>
        <p:nvSpPr>
          <p:cNvPr id="5" name="Footer Placeholder 4">
            <a:extLst>
              <a:ext uri="{FF2B5EF4-FFF2-40B4-BE49-F238E27FC236}">
                <a16:creationId xmlns:a16="http://schemas.microsoft.com/office/drawing/2014/main" id="{CE3F9770-4709-4450-AED7-68BD5BDA9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BEA5A5-38AD-4EF3-81A1-992708359ADD}"/>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299472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57D29-ABC3-45D6-8559-116C51269A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276DA4-4CB9-49BA-88F6-3490E2FD6C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E466C-C3E3-41C2-B1B3-2D8473193FEE}"/>
              </a:ext>
            </a:extLst>
          </p:cNvPr>
          <p:cNvSpPr>
            <a:spLocks noGrp="1"/>
          </p:cNvSpPr>
          <p:nvPr>
            <p:ph type="dt" sz="half" idx="10"/>
          </p:nvPr>
        </p:nvSpPr>
        <p:spPr/>
        <p:txBody>
          <a:bodyPr/>
          <a:lstStyle/>
          <a:p>
            <a:fld id="{33652891-5902-4A43-897A-AD51C21DC989}" type="datetime1">
              <a:rPr lang="en-GB" smtClean="0"/>
              <a:t>11/12/2019</a:t>
            </a:fld>
            <a:endParaRPr lang="en-GB"/>
          </a:p>
        </p:txBody>
      </p:sp>
      <p:sp>
        <p:nvSpPr>
          <p:cNvPr id="5" name="Footer Placeholder 4">
            <a:extLst>
              <a:ext uri="{FF2B5EF4-FFF2-40B4-BE49-F238E27FC236}">
                <a16:creationId xmlns:a16="http://schemas.microsoft.com/office/drawing/2014/main" id="{93496059-923B-48AD-9A93-3DF0B72F8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82D3E2-2BD1-47D1-B59C-FD944F32CBAA}"/>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66151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3"/>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descr="A picture containing clipart&#10;&#10;Description generated with very high confidence">
            <a:extLst>
              <a:ext uri="{FF2B5EF4-FFF2-40B4-BE49-F238E27FC236}">
                <a16:creationId xmlns:a16="http://schemas.microsoft.com/office/drawing/2014/main" id="{54597515-9C8D-4BAC-9D42-2AC93B7BB828}"/>
              </a:ext>
            </a:extLst>
          </p:cNvPr>
          <p:cNvPicPr>
            <a:picLocks noChangeAspect="1"/>
          </p:cNvPicPr>
          <p:nvPr userDrawn="1"/>
        </p:nvPicPr>
        <p:blipFill>
          <a:blip r:embed="rId3"/>
          <a:stretch>
            <a:fillRect/>
          </a:stretch>
        </p:blipFill>
        <p:spPr>
          <a:xfrm>
            <a:off x="10261546" y="390699"/>
            <a:ext cx="1440873" cy="581891"/>
          </a:xfrm>
          <a:prstGeom prst="rect">
            <a:avLst/>
          </a:prstGeom>
        </p:spPr>
      </p:pic>
    </p:spTree>
    <p:extLst>
      <p:ext uri="{BB962C8B-B14F-4D97-AF65-F5344CB8AC3E}">
        <p14:creationId xmlns:p14="http://schemas.microsoft.com/office/powerpoint/2010/main" val="268454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2"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descr="A picture containing clipart&#10;&#10;Description generated with very high confidence">
            <a:extLst>
              <a:ext uri="{FF2B5EF4-FFF2-40B4-BE49-F238E27FC236}">
                <a16:creationId xmlns:a16="http://schemas.microsoft.com/office/drawing/2014/main" id="{F1B3C078-C90C-47BC-AA83-08F22FE92974}"/>
              </a:ext>
            </a:extLst>
          </p:cNvPr>
          <p:cNvPicPr>
            <a:picLocks noChangeAspect="1"/>
          </p:cNvPicPr>
          <p:nvPr userDrawn="1"/>
        </p:nvPicPr>
        <p:blipFill>
          <a:blip r:embed="rId2"/>
          <a:stretch>
            <a:fillRect/>
          </a:stretch>
        </p:blipFill>
        <p:spPr>
          <a:xfrm>
            <a:off x="10261546" y="390699"/>
            <a:ext cx="1440873" cy="581891"/>
          </a:xfrm>
          <a:prstGeom prst="rect">
            <a:avLst/>
          </a:prstGeom>
        </p:spPr>
      </p:pic>
    </p:spTree>
    <p:extLst>
      <p:ext uri="{BB962C8B-B14F-4D97-AF65-F5344CB8AC3E}">
        <p14:creationId xmlns:p14="http://schemas.microsoft.com/office/powerpoint/2010/main" val="134723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lace 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Text Placeholder 4"/>
          <p:cNvSpPr>
            <a:spLocks noGrp="1"/>
          </p:cNvSpPr>
          <p:nvPr>
            <p:ph type="body" sz="quarter" idx="10"/>
          </p:nvPr>
        </p:nvSpPr>
        <p:spPr>
          <a:xfrm>
            <a:off x="609600" y="1512959"/>
            <a:ext cx="10952813" cy="4388400"/>
          </a:xfrm>
        </p:spPr>
        <p:txBody>
          <a:bodyPr/>
          <a:lstStyle>
            <a:lvl1pPr marL="269868" indent="-269868">
              <a:lnSpc>
                <a:spcPct val="114000"/>
              </a:lnSpc>
              <a:spcAft>
                <a:spcPts val="600"/>
              </a:spcAft>
              <a:buSzPct val="100000"/>
              <a:buFont typeface="Wingdings" panose="05000000000000000000" pitchFamily="2" charset="2"/>
              <a:buChar char="§"/>
              <a:defRPr sz="1400"/>
            </a:lvl1pPr>
            <a:lvl2pPr marL="802780" indent="-262793">
              <a:lnSpc>
                <a:spcPct val="114000"/>
              </a:lnSpc>
              <a:spcAft>
                <a:spcPts val="600"/>
              </a:spcAft>
              <a:buSzPct val="100000"/>
              <a:buFont typeface="Wingdings" panose="05000000000000000000" pitchFamily="2" charset="2"/>
              <a:buChar char="§"/>
              <a:defRPr sz="1400"/>
            </a:lvl2pPr>
            <a:lvl3pPr marL="1259969" indent="-277193">
              <a:lnSpc>
                <a:spcPct val="114000"/>
              </a:lnSpc>
              <a:spcAft>
                <a:spcPts val="600"/>
              </a:spcAft>
              <a:buSzPct val="100000"/>
              <a:buFont typeface="Wingdings" panose="05000000000000000000" pitchFamily="2" charset="2"/>
              <a:buChar char="§"/>
              <a:defRPr sz="1400"/>
            </a:lvl3pPr>
            <a:lvl4pPr marL="1670358" indent="-228594">
              <a:lnSpc>
                <a:spcPct val="100000"/>
              </a:lnSpc>
              <a:spcAft>
                <a:spcPts val="600"/>
              </a:spcAft>
              <a:buSzPct val="100000"/>
              <a:buFont typeface="Wingdings" panose="05000000000000000000" pitchFamily="2" charset="2"/>
              <a:buChar char="§"/>
              <a:defRPr sz="1400"/>
            </a:lvl4pPr>
          </a:lstStyle>
          <a:p>
            <a:pPr lvl="0"/>
            <a:r>
              <a:rPr lang="en-US"/>
              <a:t>Edit Master text styles</a:t>
            </a:r>
          </a:p>
          <a:p>
            <a:pPr lvl="1"/>
            <a:r>
              <a:rPr lang="en-US"/>
              <a:t>Second level</a:t>
            </a:r>
          </a:p>
          <a:p>
            <a:pPr lvl="2"/>
            <a:r>
              <a:rPr lang="en-US"/>
              <a:t>Third level</a:t>
            </a:r>
          </a:p>
        </p:txBody>
      </p:sp>
      <p:sp>
        <p:nvSpPr>
          <p:cNvPr id="6" name="TextBox 5"/>
          <p:cNvSpPr txBox="1"/>
          <p:nvPr userDrawn="1"/>
        </p:nvSpPr>
        <p:spPr>
          <a:xfrm>
            <a:off x="5615947" y="6433593"/>
            <a:ext cx="960107" cy="307777"/>
          </a:xfrm>
          <a:prstGeom prst="rect">
            <a:avLst/>
          </a:prstGeom>
          <a:noFill/>
        </p:spPr>
        <p:txBody>
          <a:bodyPr wrap="square" rtlCol="0" anchor="ctr">
            <a:spAutoFit/>
          </a:bodyPr>
          <a:lstStyle/>
          <a:p>
            <a:pPr algn="ctr"/>
            <a:fld id="{95A6ADBB-4F2D-4B49-B01E-9E238480662A}" type="slidenum">
              <a:rPr lang="en-GB" sz="1400" smtClean="0">
                <a:solidFill>
                  <a:schemeClr val="bg1"/>
                </a:solidFill>
              </a:rPr>
              <a:pPr algn="ctr"/>
              <a:t>‹#›</a:t>
            </a:fld>
            <a:endParaRPr lang="en-GB" sz="1400" dirty="0">
              <a:solidFill>
                <a:schemeClr val="bg1"/>
              </a:solidFill>
            </a:endParaRPr>
          </a:p>
        </p:txBody>
      </p:sp>
      <p:pic>
        <p:nvPicPr>
          <p:cNvPr id="7" name="Picture 6" descr="A picture containing clipart&#10;&#10;Description generated with very high confidence">
            <a:extLst>
              <a:ext uri="{FF2B5EF4-FFF2-40B4-BE49-F238E27FC236}">
                <a16:creationId xmlns:a16="http://schemas.microsoft.com/office/drawing/2014/main" id="{81563344-19EF-408A-BCCC-DF5B5A512834}"/>
              </a:ext>
            </a:extLst>
          </p:cNvPr>
          <p:cNvPicPr>
            <a:picLocks noChangeAspect="1"/>
          </p:cNvPicPr>
          <p:nvPr userDrawn="1"/>
        </p:nvPicPr>
        <p:blipFill>
          <a:blip r:embed="rId2"/>
          <a:stretch>
            <a:fillRect/>
          </a:stretch>
        </p:blipFill>
        <p:spPr>
          <a:xfrm>
            <a:off x="10261546" y="390699"/>
            <a:ext cx="1440873" cy="581891"/>
          </a:xfrm>
          <a:prstGeom prst="rect">
            <a:avLst/>
          </a:prstGeom>
        </p:spPr>
      </p:pic>
    </p:spTree>
    <p:extLst>
      <p:ext uri="{BB962C8B-B14F-4D97-AF65-F5344CB8AC3E}">
        <p14:creationId xmlns:p14="http://schemas.microsoft.com/office/powerpoint/2010/main" val="3516980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633101" y="1402939"/>
            <a:ext cx="9059192" cy="3622520"/>
          </a:xfrm>
          <a:prstGeom prst="rect">
            <a:avLst/>
          </a:prstGeo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609600" y="5025460"/>
            <a:ext cx="9082693" cy="959925"/>
          </a:xfrm>
          <a:prstGeom prst="rect">
            <a:avLst/>
          </a:prstGeom>
        </p:spPr>
        <p:txBody>
          <a:bodyPr anchor="b">
            <a:noAutofit/>
          </a:bodyPr>
          <a:lstStyle>
            <a:lvl1pPr marL="0" indent="0">
              <a:buFontTx/>
              <a:buNone/>
              <a:defRPr sz="3200">
                <a:solidFill>
                  <a:srgbClr val="00ADC6"/>
                </a:solidFill>
              </a:defRPr>
            </a:lvl1pPr>
          </a:lstStyle>
          <a:p>
            <a:pPr lvl="0"/>
            <a:r>
              <a:rPr lang="en-US" dirty="0"/>
              <a:t>Sub heading</a:t>
            </a:r>
          </a:p>
        </p:txBody>
      </p:sp>
      <p:sp>
        <p:nvSpPr>
          <p:cNvPr id="21" name="Rectangle 20"/>
          <p:cNvSpPr/>
          <p:nvPr userDrawn="1"/>
        </p:nvSpPr>
        <p:spPr>
          <a:xfrm>
            <a:off x="609602" y="6459742"/>
            <a:ext cx="2426540"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7" name="Content Placeholder 19"/>
          <p:cNvSpPr>
            <a:spLocks noGrp="1"/>
          </p:cNvSpPr>
          <p:nvPr>
            <p:ph sz="quarter" idx="11" hasCustomPrompt="1"/>
          </p:nvPr>
        </p:nvSpPr>
        <p:spPr>
          <a:xfrm>
            <a:off x="609602" y="5985385"/>
            <a:ext cx="5813287" cy="361031"/>
          </a:xfrm>
          <a:prstGeom prst="rect">
            <a:avLst/>
          </a:prstGeom>
        </p:spPr>
        <p:txBody>
          <a:bodyPr anchor="b">
            <a:noAutofit/>
          </a:bodyPr>
          <a:lstStyle>
            <a:lvl1pPr marL="0" indent="0">
              <a:buFontTx/>
              <a:buNone/>
              <a:defRPr sz="1867">
                <a:solidFill>
                  <a:srgbClr val="00ADC6"/>
                </a:solidFill>
              </a:defRPr>
            </a:lvl1pPr>
          </a:lstStyle>
          <a:p>
            <a:pPr lvl="0"/>
            <a:r>
              <a:rPr lang="en-US" dirty="0"/>
              <a:t>Insert 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479" y="5303268"/>
            <a:ext cx="1627632" cy="1272808"/>
          </a:xfrm>
          <a:prstGeom prst="rect">
            <a:avLst/>
          </a:prstGeom>
        </p:spPr>
      </p:pic>
      <p:pic>
        <p:nvPicPr>
          <p:cNvPr id="9" name="Picture 8" descr="A picture containing clipart&#10;&#10;Description generated with very high confidence">
            <a:extLst>
              <a:ext uri="{FF2B5EF4-FFF2-40B4-BE49-F238E27FC236}">
                <a16:creationId xmlns:a16="http://schemas.microsoft.com/office/drawing/2014/main" id="{22C35075-611E-47B3-BA91-A7F644CB77C0}"/>
              </a:ext>
            </a:extLst>
          </p:cNvPr>
          <p:cNvPicPr>
            <a:picLocks noChangeAspect="1"/>
          </p:cNvPicPr>
          <p:nvPr userDrawn="1"/>
        </p:nvPicPr>
        <p:blipFill>
          <a:blip r:embed="rId3"/>
          <a:stretch>
            <a:fillRect/>
          </a:stretch>
        </p:blipFill>
        <p:spPr>
          <a:xfrm>
            <a:off x="10261546" y="390699"/>
            <a:ext cx="1440873" cy="581891"/>
          </a:xfrm>
          <a:prstGeom prst="rect">
            <a:avLst/>
          </a:prstGeom>
        </p:spPr>
      </p:pic>
    </p:spTree>
    <p:extLst>
      <p:ext uri="{BB962C8B-B14F-4D97-AF65-F5344CB8AC3E}">
        <p14:creationId xmlns:p14="http://schemas.microsoft.com/office/powerpoint/2010/main" val="831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545" y="5164422"/>
            <a:ext cx="1225296" cy="1338749"/>
          </a:xfrm>
          <a:prstGeom prst="rect">
            <a:avLst/>
          </a:prstGeom>
        </p:spPr>
      </p:pic>
      <p:sp>
        <p:nvSpPr>
          <p:cNvPr id="8" name="Content Placeholder 19"/>
          <p:cNvSpPr>
            <a:spLocks noGrp="1"/>
          </p:cNvSpPr>
          <p:nvPr>
            <p:ph sz="quarter" idx="10" hasCustomPrompt="1"/>
          </p:nvPr>
        </p:nvSpPr>
        <p:spPr>
          <a:xfrm>
            <a:off x="812800" y="4413336"/>
            <a:ext cx="9082693" cy="514019"/>
          </a:xfrm>
          <a:prstGeom prst="rect">
            <a:avLst/>
          </a:prstGeom>
        </p:spPr>
        <p:txBody>
          <a:bodyPr>
            <a:normAutofit/>
          </a:bodyPr>
          <a:lstStyle>
            <a:lvl1pPr marL="0" indent="0">
              <a:buFontTx/>
              <a:buNone/>
              <a:defRPr sz="24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812800" y="1837998"/>
            <a:ext cx="9481749" cy="2446873"/>
          </a:xfrm>
          <a:prstGeom prst="rect">
            <a:avLst/>
          </a:prstGeom>
        </p:spPr>
        <p:txBody>
          <a:bodyPr>
            <a:normAutofit/>
          </a:bodyPr>
          <a:lstStyle>
            <a:lvl1pPr marL="0" indent="0">
              <a:buFontTx/>
              <a:buNone/>
              <a:defRPr sz="4800">
                <a:solidFill>
                  <a:schemeClr val="bg1"/>
                </a:solidFill>
                <a:latin typeface="Arial"/>
                <a:cs typeface="Arial"/>
              </a:defRPr>
            </a:lvl1pPr>
          </a:lstStyle>
          <a:p>
            <a:r>
              <a:rPr lang="en-GB" sz="4800" b="0" dirty="0">
                <a:solidFill>
                  <a:schemeClr val="bg1"/>
                </a:solidFill>
                <a:latin typeface="+mn-lt"/>
                <a:cs typeface="Arial"/>
              </a:rPr>
              <a:t>“You can use this slide to pull out a quote. Use point size 36.”</a:t>
            </a:r>
            <a:endParaRPr lang="en-US" sz="4800" b="0" dirty="0">
              <a:solidFill>
                <a:schemeClr val="bg1"/>
              </a:solidFill>
            </a:endParaRPr>
          </a:p>
        </p:txBody>
      </p:sp>
    </p:spTree>
    <p:extLst>
      <p:ext uri="{BB962C8B-B14F-4D97-AF65-F5344CB8AC3E}">
        <p14:creationId xmlns:p14="http://schemas.microsoft.com/office/powerpoint/2010/main" val="3931599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3" y="1680295"/>
            <a:ext cx="9809088" cy="3950736"/>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609603" y="749912"/>
            <a:ext cx="9809087" cy="667725"/>
          </a:xfrm>
          <a:prstGeom prst="rect">
            <a:avLst/>
          </a:prstGeom>
        </p:spPr>
        <p:txBody>
          <a:bodyPr/>
          <a:lstStyle/>
          <a:p>
            <a:r>
              <a:rPr lang="en-GB"/>
              <a:t>Click to edit Master title style</a:t>
            </a:r>
            <a:endParaRPr lang="en-US"/>
          </a:p>
        </p:txBody>
      </p:sp>
      <p:sp>
        <p:nvSpPr>
          <p:cNvPr id="2" name="Slide Number Placeholder 1"/>
          <p:cNvSpPr>
            <a:spLocks noGrp="1"/>
          </p:cNvSpPr>
          <p:nvPr>
            <p:ph type="sldNum" sz="quarter" idx="10"/>
          </p:nvPr>
        </p:nvSpPr>
        <p:spPr>
          <a:xfrm>
            <a:off x="2669345" y="6356351"/>
            <a:ext cx="2844800" cy="365125"/>
          </a:xfrm>
          <a:prstGeom prst="rect">
            <a:avLst/>
          </a:prstGeom>
        </p:spPr>
        <p:txBody>
          <a:bodyPr/>
          <a:lstStyle/>
          <a:p>
            <a:fld id="{61E112CC-F5C7-5E43-8EAA-F554FEB5E453}"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479" y="5281784"/>
            <a:ext cx="1627632" cy="1272808"/>
          </a:xfrm>
          <a:prstGeom prst="rect">
            <a:avLst/>
          </a:prstGeom>
        </p:spPr>
      </p:pic>
    </p:spTree>
    <p:extLst>
      <p:ext uri="{BB962C8B-B14F-4D97-AF65-F5344CB8AC3E}">
        <p14:creationId xmlns:p14="http://schemas.microsoft.com/office/powerpoint/2010/main" val="188074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F0CB2E-6196-4851-A897-8B6DD031E39D}" type="datetime1">
              <a:rPr lang="en-GB" smtClean="0"/>
              <a:t>11/12/2019</a:t>
            </a:fld>
            <a:endParaRPr lang="en-GB"/>
          </a:p>
        </p:txBody>
      </p:sp>
      <p:sp>
        <p:nvSpPr>
          <p:cNvPr id="5" name="Footer Placeholder 4"/>
          <p:cNvSpPr>
            <a:spLocks noGrp="1"/>
          </p:cNvSpPr>
          <p:nvPr>
            <p:ph type="ftr" sz="quarter" idx="11"/>
          </p:nvPr>
        </p:nvSpPr>
        <p:spPr/>
        <p:txBody>
          <a:bodyPr/>
          <a:lstStyle/>
          <a:p>
            <a:r>
              <a:rPr lang="en-GB"/>
              <a:t>Southwest SRIAP</a:t>
            </a:r>
          </a:p>
        </p:txBody>
      </p:sp>
      <p:sp>
        <p:nvSpPr>
          <p:cNvPr id="6" name="Slide Number Placeholder 5"/>
          <p:cNvSpPr>
            <a:spLocks noGrp="1"/>
          </p:cNvSpPr>
          <p:nvPr>
            <p:ph type="sldNum" sz="quarter" idx="12"/>
          </p:nvPr>
        </p:nvSpPr>
        <p:spPr/>
        <p:txBody>
          <a:bodyPr/>
          <a:lstStyle/>
          <a:p>
            <a:fld id="{A4D256E8-10D1-47C5-A401-097E837C983F}" type="slidenum">
              <a:rPr lang="en-GB" smtClean="0"/>
              <a:t>‹#›</a:t>
            </a:fld>
            <a:endParaRPr lang="en-GB"/>
          </a:p>
        </p:txBody>
      </p:sp>
    </p:spTree>
    <p:extLst>
      <p:ext uri="{BB962C8B-B14F-4D97-AF65-F5344CB8AC3E}">
        <p14:creationId xmlns:p14="http://schemas.microsoft.com/office/powerpoint/2010/main" val="1612347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5A59EF-FDBA-498F-8602-EA70C47EB3C3}" type="datetime1">
              <a:rPr lang="en-GB" smtClean="0"/>
              <a:t>11/12/2019</a:t>
            </a:fld>
            <a:endParaRPr lang="en-GB"/>
          </a:p>
        </p:txBody>
      </p:sp>
      <p:sp>
        <p:nvSpPr>
          <p:cNvPr id="4" name="Footer Placeholder 3"/>
          <p:cNvSpPr>
            <a:spLocks noGrp="1"/>
          </p:cNvSpPr>
          <p:nvPr>
            <p:ph type="ftr" sz="quarter" idx="11"/>
          </p:nvPr>
        </p:nvSpPr>
        <p:spPr/>
        <p:txBody>
          <a:bodyPr/>
          <a:lstStyle/>
          <a:p>
            <a:r>
              <a:rPr lang="en-GB"/>
              <a:t>Southwest SRIAP</a:t>
            </a:r>
          </a:p>
        </p:txBody>
      </p:sp>
      <p:sp>
        <p:nvSpPr>
          <p:cNvPr id="5" name="Slide Number Placeholder 4"/>
          <p:cNvSpPr>
            <a:spLocks noGrp="1"/>
          </p:cNvSpPr>
          <p:nvPr>
            <p:ph type="sldNum" sz="quarter" idx="12"/>
          </p:nvPr>
        </p:nvSpPr>
        <p:spPr/>
        <p:txBody>
          <a:bodyPr/>
          <a:lstStyle/>
          <a:p>
            <a:fld id="{A4D256E8-10D1-47C5-A401-097E837C983F}" type="slidenum">
              <a:rPr lang="en-GB" smtClean="0"/>
              <a:t>‹#›</a:t>
            </a:fld>
            <a:endParaRPr lang="en-GB"/>
          </a:p>
        </p:txBody>
      </p:sp>
    </p:spTree>
    <p:extLst>
      <p:ext uri="{BB962C8B-B14F-4D97-AF65-F5344CB8AC3E}">
        <p14:creationId xmlns:p14="http://schemas.microsoft.com/office/powerpoint/2010/main" val="397131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1247-840D-4D82-935D-A1F21C7B03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AC3019-C32D-47DF-9BFA-0073F3F912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B7107-3A92-4D59-9AEE-B7D8FAFE5856}"/>
              </a:ext>
            </a:extLst>
          </p:cNvPr>
          <p:cNvSpPr>
            <a:spLocks noGrp="1"/>
          </p:cNvSpPr>
          <p:nvPr>
            <p:ph type="dt" sz="half" idx="10"/>
          </p:nvPr>
        </p:nvSpPr>
        <p:spPr/>
        <p:txBody>
          <a:bodyPr/>
          <a:lstStyle/>
          <a:p>
            <a:fld id="{A6D8B3C5-AD33-4033-B683-3FEB658FD1CB}" type="datetime1">
              <a:rPr lang="en-GB" smtClean="0"/>
              <a:t>11/12/2019</a:t>
            </a:fld>
            <a:endParaRPr lang="en-GB"/>
          </a:p>
        </p:txBody>
      </p:sp>
      <p:sp>
        <p:nvSpPr>
          <p:cNvPr id="5" name="Footer Placeholder 4">
            <a:extLst>
              <a:ext uri="{FF2B5EF4-FFF2-40B4-BE49-F238E27FC236}">
                <a16:creationId xmlns:a16="http://schemas.microsoft.com/office/drawing/2014/main" id="{E0F58069-2B18-4E4D-8E68-787442E3BA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AB61D3-D53D-426D-8C44-B579770A92E3}"/>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311558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C1671-EE5D-4B28-9393-6E0D91159952}" type="datetime1">
              <a:rPr lang="en-GB" smtClean="0"/>
              <a:t>11/12/2019</a:t>
            </a:fld>
            <a:endParaRPr lang="en-GB"/>
          </a:p>
        </p:txBody>
      </p:sp>
      <p:sp>
        <p:nvSpPr>
          <p:cNvPr id="3" name="Footer Placeholder 2"/>
          <p:cNvSpPr>
            <a:spLocks noGrp="1"/>
          </p:cNvSpPr>
          <p:nvPr>
            <p:ph type="ftr" sz="quarter" idx="11"/>
          </p:nvPr>
        </p:nvSpPr>
        <p:spPr/>
        <p:txBody>
          <a:bodyPr/>
          <a:lstStyle/>
          <a:p>
            <a:r>
              <a:rPr lang="en-GB"/>
              <a:t>Southwest SRIAP</a:t>
            </a:r>
          </a:p>
        </p:txBody>
      </p:sp>
      <p:sp>
        <p:nvSpPr>
          <p:cNvPr id="4" name="Slide Number Placeholder 3"/>
          <p:cNvSpPr>
            <a:spLocks noGrp="1"/>
          </p:cNvSpPr>
          <p:nvPr>
            <p:ph type="sldNum" sz="quarter" idx="12"/>
          </p:nvPr>
        </p:nvSpPr>
        <p:spPr/>
        <p:txBody>
          <a:bodyPr/>
          <a:lstStyle/>
          <a:p>
            <a:fld id="{A4D256E8-10D1-47C5-A401-097E837C983F}" type="slidenum">
              <a:rPr lang="en-GB" smtClean="0"/>
              <a:t>‹#›</a:t>
            </a:fld>
            <a:endParaRPr lang="en-GB"/>
          </a:p>
        </p:txBody>
      </p:sp>
    </p:spTree>
    <p:extLst>
      <p:ext uri="{BB962C8B-B14F-4D97-AF65-F5344CB8AC3E}">
        <p14:creationId xmlns:p14="http://schemas.microsoft.com/office/powerpoint/2010/main" val="425050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3646819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4008821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2C270-CDEB-4FE3-BB80-F13A4C0F6A0D}"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2537213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12C270-CDEB-4FE3-BB80-F13A4C0F6A0D}"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2856817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12C270-CDEB-4FE3-BB80-F13A4C0F6A0D}" type="datetimeFigureOut">
              <a:rPr lang="en-GB" smtClean="0"/>
              <a:t>11/12/2019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1783610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12C270-CDEB-4FE3-BB80-F13A4C0F6A0D}" type="datetimeFigureOut">
              <a:rPr lang="en-GB" smtClean="0"/>
              <a:t>11/12/2019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2154359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C270-CDEB-4FE3-BB80-F13A4C0F6A0D}" type="datetimeFigureOut">
              <a:rPr lang="en-GB" smtClean="0"/>
              <a:t>11/12/2019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2664333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2301161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t>‹#›</a:t>
            </a:fld>
            <a:endParaRPr lang="en-GB"/>
          </a:p>
        </p:txBody>
      </p:sp>
    </p:spTree>
    <p:extLst>
      <p:ext uri="{BB962C8B-B14F-4D97-AF65-F5344CB8AC3E}">
        <p14:creationId xmlns:p14="http://schemas.microsoft.com/office/powerpoint/2010/main" val="30398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9391-56DF-4BA4-A146-0B3F0BD30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761CCF-AD71-494E-8B11-B2AA5B1E85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86DECB-EBE1-4B74-BCF6-FB8CD9FD3BE6}"/>
              </a:ext>
            </a:extLst>
          </p:cNvPr>
          <p:cNvSpPr>
            <a:spLocks noGrp="1"/>
          </p:cNvSpPr>
          <p:nvPr>
            <p:ph type="dt" sz="half" idx="10"/>
          </p:nvPr>
        </p:nvSpPr>
        <p:spPr/>
        <p:txBody>
          <a:bodyPr/>
          <a:lstStyle/>
          <a:p>
            <a:fld id="{A8899740-865E-4D5A-9380-A615DD74BE2C}" type="datetime1">
              <a:rPr lang="en-GB" smtClean="0"/>
              <a:t>11/12/2019</a:t>
            </a:fld>
            <a:endParaRPr lang="en-GB"/>
          </a:p>
        </p:txBody>
      </p:sp>
      <p:sp>
        <p:nvSpPr>
          <p:cNvPr id="5" name="Footer Placeholder 4">
            <a:extLst>
              <a:ext uri="{FF2B5EF4-FFF2-40B4-BE49-F238E27FC236}">
                <a16:creationId xmlns:a16="http://schemas.microsoft.com/office/drawing/2014/main" id="{1E6D03E8-14F3-444A-B7BF-4E67835E1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665872-8F56-48C7-90E1-E3DE8BD705C9}"/>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1311065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11/12/2019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4747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11/12/2019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0914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11/12/2019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0171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11/12/2019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7264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12C270-CDEB-4FE3-BB80-F13A4C0F6A0D}" type="datetimeFigureOut">
              <a:rPr lang="en-GB" smtClean="0">
                <a:solidFill>
                  <a:prstClr val="black">
                    <a:tint val="75000"/>
                  </a:prstClr>
                </a:solidFill>
              </a:rPr>
              <a:pPr/>
              <a:t>11/12/2019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1583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12C270-CDEB-4FE3-BB80-F13A4C0F6A0D}" type="datetimeFigureOut">
              <a:rPr lang="en-GB" smtClean="0">
                <a:solidFill>
                  <a:prstClr val="black">
                    <a:tint val="75000"/>
                  </a:prstClr>
                </a:solidFill>
              </a:rPr>
              <a:pPr/>
              <a:t>11/12/2019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5431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C270-CDEB-4FE3-BB80-F13A4C0F6A0D}" type="datetimeFigureOut">
              <a:rPr lang="en-GB" smtClean="0">
                <a:solidFill>
                  <a:prstClr val="black">
                    <a:tint val="75000"/>
                  </a:prstClr>
                </a:solidFill>
              </a:rPr>
              <a:pPr/>
              <a:t>11/12/2019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0450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11/12/2019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0078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11/12/2019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1350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ext Box 11">
            <a:extLst>
              <a:ext uri="{FF2B5EF4-FFF2-40B4-BE49-F238E27FC236}">
                <a16:creationId xmlns:a16="http://schemas.microsoft.com/office/drawing/2014/main" id="{DAE964D2-9FFB-4657-A997-3A945C0DFE4B}"/>
              </a:ext>
            </a:extLst>
          </p:cNvPr>
          <p:cNvSpPr txBox="1">
            <a:spLocks noChangeArrowheads="1"/>
          </p:cNvSpPr>
          <p:nvPr userDrawn="1"/>
        </p:nvSpPr>
        <p:spPr bwMode="auto">
          <a:xfrm>
            <a:off x="527051" y="404813"/>
            <a:ext cx="11137900" cy="5605462"/>
          </a:xfrm>
          <a:prstGeom prst="rect">
            <a:avLst/>
          </a:prstGeom>
          <a:solidFill>
            <a:schemeClr val="bg1"/>
          </a:solidFill>
          <a:ln>
            <a:noFill/>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z="1800"/>
          </a:p>
        </p:txBody>
      </p:sp>
      <p:sp>
        <p:nvSpPr>
          <p:cNvPr id="3" name="Text Box 25">
            <a:extLst>
              <a:ext uri="{FF2B5EF4-FFF2-40B4-BE49-F238E27FC236}">
                <a16:creationId xmlns:a16="http://schemas.microsoft.com/office/drawing/2014/main" id="{9B942F3F-6F89-4CD6-8130-FF0E0685A6F2}"/>
              </a:ext>
            </a:extLst>
          </p:cNvPr>
          <p:cNvSpPr txBox="1">
            <a:spLocks noChangeArrowheads="1"/>
          </p:cNvSpPr>
          <p:nvPr userDrawn="1"/>
        </p:nvSpPr>
        <p:spPr bwMode="auto">
          <a:xfrm>
            <a:off x="6068485" y="6132514"/>
            <a:ext cx="5211233" cy="307975"/>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GB" altLang="en-US" sz="1400" dirty="0">
                <a:solidFill>
                  <a:schemeClr val="bg1"/>
                </a:solidFill>
              </a:rPr>
              <a:t>Addenbrooke’s Hospital  I Rosie Hospital</a:t>
            </a:r>
          </a:p>
        </p:txBody>
      </p:sp>
      <p:pic>
        <p:nvPicPr>
          <p:cNvPr id="4" name="Picture 6">
            <a:extLst>
              <a:ext uri="{FF2B5EF4-FFF2-40B4-BE49-F238E27FC236}">
                <a16:creationId xmlns:a16="http://schemas.microsoft.com/office/drawing/2014/main" id="{E0DC204C-57D1-49C7-B92F-259189E9A4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3185" y="792164"/>
            <a:ext cx="3050116"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25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48ED-96F2-48A8-87D8-D40CE81207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7A0122-BAA8-473F-BD5A-64F9D2E1A1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63E7DC-85C4-4BA4-8C7B-CE5B9B76B3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7967DE-AB9D-496F-BA49-B38F204F77A5}"/>
              </a:ext>
            </a:extLst>
          </p:cNvPr>
          <p:cNvSpPr>
            <a:spLocks noGrp="1"/>
          </p:cNvSpPr>
          <p:nvPr>
            <p:ph type="dt" sz="half" idx="10"/>
          </p:nvPr>
        </p:nvSpPr>
        <p:spPr/>
        <p:txBody>
          <a:bodyPr/>
          <a:lstStyle/>
          <a:p>
            <a:fld id="{ACBF485B-D485-4D89-A16C-7077B4BC357E}" type="datetime1">
              <a:rPr lang="en-GB" smtClean="0"/>
              <a:t>11/12/2019</a:t>
            </a:fld>
            <a:endParaRPr lang="en-GB"/>
          </a:p>
        </p:txBody>
      </p:sp>
      <p:sp>
        <p:nvSpPr>
          <p:cNvPr id="6" name="Footer Placeholder 5">
            <a:extLst>
              <a:ext uri="{FF2B5EF4-FFF2-40B4-BE49-F238E27FC236}">
                <a16:creationId xmlns:a16="http://schemas.microsoft.com/office/drawing/2014/main" id="{668730FF-A3FB-417F-BE43-8439D80195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19369B-D5D9-4BAD-857E-D6C20C25D473}"/>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1538856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271394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3617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268413"/>
            <a:ext cx="53848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68413"/>
            <a:ext cx="53848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8048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9630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87167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752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0773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1747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93638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33376"/>
            <a:ext cx="2743200" cy="56880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333376"/>
            <a:ext cx="8026400" cy="5688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53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8E4E-E4C7-46C0-AAFC-FAD44397BA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BE5F70-4289-41F3-911C-F5D6C5251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433F5E-3822-453A-AB17-FBBE8F797B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883E0B-19FC-4C65-B54F-981E4F1AD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0F391C-7735-41E3-9D77-9F1B4B4F08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E95A58-96BC-4EE8-8349-CE888FEECD27}"/>
              </a:ext>
            </a:extLst>
          </p:cNvPr>
          <p:cNvSpPr>
            <a:spLocks noGrp="1"/>
          </p:cNvSpPr>
          <p:nvPr>
            <p:ph type="dt" sz="half" idx="10"/>
          </p:nvPr>
        </p:nvSpPr>
        <p:spPr/>
        <p:txBody>
          <a:bodyPr/>
          <a:lstStyle/>
          <a:p>
            <a:fld id="{20D350B1-6FD9-498B-9D31-2C401DA28BD3}" type="datetime1">
              <a:rPr lang="en-GB" smtClean="0"/>
              <a:t>11/12/2019</a:t>
            </a:fld>
            <a:endParaRPr lang="en-GB"/>
          </a:p>
        </p:txBody>
      </p:sp>
      <p:sp>
        <p:nvSpPr>
          <p:cNvPr id="8" name="Footer Placeholder 7">
            <a:extLst>
              <a:ext uri="{FF2B5EF4-FFF2-40B4-BE49-F238E27FC236}">
                <a16:creationId xmlns:a16="http://schemas.microsoft.com/office/drawing/2014/main" id="{84FC6F50-DE0E-4C05-872F-F6346BC8D6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2AF551-CB32-4EC9-9D84-04FDBB9B5883}"/>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30241604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122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D5174E-B5FE-4CC1-8143-A863F24C0580}"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5AA52-F114-48CC-AD43-5C4159916EA0}" type="slidenum">
              <a:rPr lang="en-GB" smtClean="0"/>
              <a:t>‹#›</a:t>
            </a:fld>
            <a:endParaRPr lang="en-GB"/>
          </a:p>
        </p:txBody>
      </p:sp>
    </p:spTree>
    <p:extLst>
      <p:ext uri="{BB962C8B-B14F-4D97-AF65-F5344CB8AC3E}">
        <p14:creationId xmlns:p14="http://schemas.microsoft.com/office/powerpoint/2010/main" val="1198421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D5174E-B5FE-4CC1-8143-A863F24C0580}"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5AA52-F114-48CC-AD43-5C4159916EA0}" type="slidenum">
              <a:rPr lang="en-GB" smtClean="0"/>
              <a:t>‹#›</a:t>
            </a:fld>
            <a:endParaRPr lang="en-GB"/>
          </a:p>
        </p:txBody>
      </p:sp>
    </p:spTree>
    <p:extLst>
      <p:ext uri="{BB962C8B-B14F-4D97-AF65-F5344CB8AC3E}">
        <p14:creationId xmlns:p14="http://schemas.microsoft.com/office/powerpoint/2010/main" val="1710960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D5174E-B5FE-4CC1-8143-A863F24C0580}"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5AA52-F114-48CC-AD43-5C4159916EA0}" type="slidenum">
              <a:rPr lang="en-GB" smtClean="0"/>
              <a:t>‹#›</a:t>
            </a:fld>
            <a:endParaRPr lang="en-GB"/>
          </a:p>
        </p:txBody>
      </p:sp>
    </p:spTree>
    <p:extLst>
      <p:ext uri="{BB962C8B-B14F-4D97-AF65-F5344CB8AC3E}">
        <p14:creationId xmlns:p14="http://schemas.microsoft.com/office/powerpoint/2010/main" val="4078707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D5174E-B5FE-4CC1-8143-A863F24C0580}"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5AA52-F114-48CC-AD43-5C4159916EA0}" type="slidenum">
              <a:rPr lang="en-GB" smtClean="0"/>
              <a:t>‹#›</a:t>
            </a:fld>
            <a:endParaRPr lang="en-GB"/>
          </a:p>
        </p:txBody>
      </p:sp>
    </p:spTree>
    <p:extLst>
      <p:ext uri="{BB962C8B-B14F-4D97-AF65-F5344CB8AC3E}">
        <p14:creationId xmlns:p14="http://schemas.microsoft.com/office/powerpoint/2010/main" val="31467580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D5174E-B5FE-4CC1-8143-A863F24C0580}" type="datetimeFigureOut">
              <a:rPr lang="en-GB" smtClean="0"/>
              <a:t>11/12/2019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35AA52-F114-48CC-AD43-5C4159916EA0}" type="slidenum">
              <a:rPr lang="en-GB" smtClean="0"/>
              <a:t>‹#›</a:t>
            </a:fld>
            <a:endParaRPr lang="en-GB"/>
          </a:p>
        </p:txBody>
      </p:sp>
    </p:spTree>
    <p:extLst>
      <p:ext uri="{BB962C8B-B14F-4D97-AF65-F5344CB8AC3E}">
        <p14:creationId xmlns:p14="http://schemas.microsoft.com/office/powerpoint/2010/main" val="12810306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D5174E-B5FE-4CC1-8143-A863F24C0580}" type="datetimeFigureOut">
              <a:rPr lang="en-GB" smtClean="0"/>
              <a:t>11/12/2019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35AA52-F114-48CC-AD43-5C4159916EA0}" type="slidenum">
              <a:rPr lang="en-GB" smtClean="0"/>
              <a:t>‹#›</a:t>
            </a:fld>
            <a:endParaRPr lang="en-GB"/>
          </a:p>
        </p:txBody>
      </p:sp>
    </p:spTree>
    <p:extLst>
      <p:ext uri="{BB962C8B-B14F-4D97-AF65-F5344CB8AC3E}">
        <p14:creationId xmlns:p14="http://schemas.microsoft.com/office/powerpoint/2010/main" val="880052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5174E-B5FE-4CC1-8143-A863F24C0580}" type="datetimeFigureOut">
              <a:rPr lang="en-GB" smtClean="0"/>
              <a:t>11/12/2019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35AA52-F114-48CC-AD43-5C4159916EA0}" type="slidenum">
              <a:rPr lang="en-GB" smtClean="0"/>
              <a:t>‹#›</a:t>
            </a:fld>
            <a:endParaRPr lang="en-GB"/>
          </a:p>
        </p:txBody>
      </p:sp>
    </p:spTree>
    <p:extLst>
      <p:ext uri="{BB962C8B-B14F-4D97-AF65-F5344CB8AC3E}">
        <p14:creationId xmlns:p14="http://schemas.microsoft.com/office/powerpoint/2010/main" val="3314880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D5174E-B5FE-4CC1-8143-A863F24C0580}"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5AA52-F114-48CC-AD43-5C4159916EA0}" type="slidenum">
              <a:rPr lang="en-GB" smtClean="0"/>
              <a:t>‹#›</a:t>
            </a:fld>
            <a:endParaRPr lang="en-GB"/>
          </a:p>
        </p:txBody>
      </p:sp>
    </p:spTree>
    <p:extLst>
      <p:ext uri="{BB962C8B-B14F-4D97-AF65-F5344CB8AC3E}">
        <p14:creationId xmlns:p14="http://schemas.microsoft.com/office/powerpoint/2010/main" val="9904167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D5174E-B5FE-4CC1-8143-A863F24C0580}"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5AA52-F114-48CC-AD43-5C4159916EA0}" type="slidenum">
              <a:rPr lang="en-GB" smtClean="0"/>
              <a:t>‹#›</a:t>
            </a:fld>
            <a:endParaRPr lang="en-GB"/>
          </a:p>
        </p:txBody>
      </p:sp>
    </p:spTree>
    <p:extLst>
      <p:ext uri="{BB962C8B-B14F-4D97-AF65-F5344CB8AC3E}">
        <p14:creationId xmlns:p14="http://schemas.microsoft.com/office/powerpoint/2010/main" val="43460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516E-9DB6-4D3D-B2F7-4D90C5D806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6ACBA5-B5F0-4AAF-A107-3816D0DBDC3E}"/>
              </a:ext>
            </a:extLst>
          </p:cNvPr>
          <p:cNvSpPr>
            <a:spLocks noGrp="1"/>
          </p:cNvSpPr>
          <p:nvPr>
            <p:ph type="dt" sz="half" idx="10"/>
          </p:nvPr>
        </p:nvSpPr>
        <p:spPr/>
        <p:txBody>
          <a:bodyPr/>
          <a:lstStyle/>
          <a:p>
            <a:fld id="{983F0076-0ADA-49A8-9230-BB18D3960AEC}" type="datetime1">
              <a:rPr lang="en-GB" smtClean="0"/>
              <a:t>11/12/2019</a:t>
            </a:fld>
            <a:endParaRPr lang="en-GB"/>
          </a:p>
        </p:txBody>
      </p:sp>
      <p:sp>
        <p:nvSpPr>
          <p:cNvPr id="4" name="Footer Placeholder 3">
            <a:extLst>
              <a:ext uri="{FF2B5EF4-FFF2-40B4-BE49-F238E27FC236}">
                <a16:creationId xmlns:a16="http://schemas.microsoft.com/office/drawing/2014/main" id="{C38A78E1-D2B1-4004-8F36-099DF72470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BCBE8B-995C-4DDB-83FE-90C93A0EE64D}"/>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2829726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D5174E-B5FE-4CC1-8143-A863F24C0580}"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5AA52-F114-48CC-AD43-5C4159916EA0}" type="slidenum">
              <a:rPr lang="en-GB" smtClean="0"/>
              <a:t>‹#›</a:t>
            </a:fld>
            <a:endParaRPr lang="en-GB"/>
          </a:p>
        </p:txBody>
      </p:sp>
    </p:spTree>
    <p:extLst>
      <p:ext uri="{BB962C8B-B14F-4D97-AF65-F5344CB8AC3E}">
        <p14:creationId xmlns:p14="http://schemas.microsoft.com/office/powerpoint/2010/main" val="1725468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D5174E-B5FE-4CC1-8143-A863F24C0580}"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5AA52-F114-48CC-AD43-5C4159916EA0}" type="slidenum">
              <a:rPr lang="en-GB" smtClean="0"/>
              <a:t>‹#›</a:t>
            </a:fld>
            <a:endParaRPr lang="en-GB"/>
          </a:p>
        </p:txBody>
      </p:sp>
    </p:spTree>
    <p:extLst>
      <p:ext uri="{BB962C8B-B14F-4D97-AF65-F5344CB8AC3E}">
        <p14:creationId xmlns:p14="http://schemas.microsoft.com/office/powerpoint/2010/main" val="240395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54E9B7-73F4-4F7A-9452-90853E718C43}"/>
              </a:ext>
            </a:extLst>
          </p:cNvPr>
          <p:cNvSpPr>
            <a:spLocks noGrp="1"/>
          </p:cNvSpPr>
          <p:nvPr>
            <p:ph type="dt" sz="half" idx="10"/>
          </p:nvPr>
        </p:nvSpPr>
        <p:spPr/>
        <p:txBody>
          <a:bodyPr/>
          <a:lstStyle/>
          <a:p>
            <a:fld id="{43DC37B7-8A7D-4D17-BD03-8FDF8C1C16B8}" type="datetime1">
              <a:rPr lang="en-GB" smtClean="0"/>
              <a:t>11/12/2019</a:t>
            </a:fld>
            <a:endParaRPr lang="en-GB"/>
          </a:p>
        </p:txBody>
      </p:sp>
      <p:sp>
        <p:nvSpPr>
          <p:cNvPr id="3" name="Footer Placeholder 2">
            <a:extLst>
              <a:ext uri="{FF2B5EF4-FFF2-40B4-BE49-F238E27FC236}">
                <a16:creationId xmlns:a16="http://schemas.microsoft.com/office/drawing/2014/main" id="{BB4EA41D-46D3-4C22-A419-5AB36D856C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A520A8-D248-430A-A6AC-D1D616AC32E1}"/>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209762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E43A-6DF9-4DEA-B26F-B1165A4D6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AA8EB5-676C-4163-967B-7B5D73A0BA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1D4D24-A586-404A-8254-C7800D78D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A348A9-F288-45BA-BA35-8F7F7B95927C}"/>
              </a:ext>
            </a:extLst>
          </p:cNvPr>
          <p:cNvSpPr>
            <a:spLocks noGrp="1"/>
          </p:cNvSpPr>
          <p:nvPr>
            <p:ph type="dt" sz="half" idx="10"/>
          </p:nvPr>
        </p:nvSpPr>
        <p:spPr/>
        <p:txBody>
          <a:bodyPr/>
          <a:lstStyle/>
          <a:p>
            <a:fld id="{7F57151A-C19E-4D8A-AEB9-D50E18604949}" type="datetime1">
              <a:rPr lang="en-GB" smtClean="0"/>
              <a:t>11/12/2019</a:t>
            </a:fld>
            <a:endParaRPr lang="en-GB"/>
          </a:p>
        </p:txBody>
      </p:sp>
      <p:sp>
        <p:nvSpPr>
          <p:cNvPr id="6" name="Footer Placeholder 5">
            <a:extLst>
              <a:ext uri="{FF2B5EF4-FFF2-40B4-BE49-F238E27FC236}">
                <a16:creationId xmlns:a16="http://schemas.microsoft.com/office/drawing/2014/main" id="{5226DCED-7E0B-4473-8005-42679B0598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1EC426-01EA-4C95-992D-7F417A6CD247}"/>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348395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F722-FEC9-4847-A481-5B0AB65FA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4520B6-2CC1-4CCB-A4F5-F620ED0BF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E43D64-43B9-466A-B356-48E1C27EC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694644-3803-407B-8240-FC169F60C87E}"/>
              </a:ext>
            </a:extLst>
          </p:cNvPr>
          <p:cNvSpPr>
            <a:spLocks noGrp="1"/>
          </p:cNvSpPr>
          <p:nvPr>
            <p:ph type="dt" sz="half" idx="10"/>
          </p:nvPr>
        </p:nvSpPr>
        <p:spPr/>
        <p:txBody>
          <a:bodyPr/>
          <a:lstStyle/>
          <a:p>
            <a:fld id="{D9DEDE9C-2979-43B3-ADC6-2CC4FAEBE820}" type="datetime1">
              <a:rPr lang="en-GB" smtClean="0"/>
              <a:t>11/12/2019</a:t>
            </a:fld>
            <a:endParaRPr lang="en-GB"/>
          </a:p>
        </p:txBody>
      </p:sp>
      <p:sp>
        <p:nvSpPr>
          <p:cNvPr id="6" name="Footer Placeholder 5">
            <a:extLst>
              <a:ext uri="{FF2B5EF4-FFF2-40B4-BE49-F238E27FC236}">
                <a16:creationId xmlns:a16="http://schemas.microsoft.com/office/drawing/2014/main" id="{C425C006-F04D-4DDE-8286-D1F032BC51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A78D71-34A7-45F2-84AA-B2D08076DCED}"/>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143168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6.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5.emf"/><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6.emf"/><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5.emf"/><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EF499-6702-43CF-A16B-0DAFB761D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4C20C0-C9D2-4AFD-8DBE-CD39F3EC7E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227C25-BE44-4F2D-B575-665BBFEC0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A55E6-60DB-4C9E-A9E9-BE381E6595F9}" type="datetime1">
              <a:rPr lang="en-GB" smtClean="0"/>
              <a:t>11/12/2019</a:t>
            </a:fld>
            <a:endParaRPr lang="en-GB"/>
          </a:p>
        </p:txBody>
      </p:sp>
      <p:sp>
        <p:nvSpPr>
          <p:cNvPr id="5" name="Footer Placeholder 4">
            <a:extLst>
              <a:ext uri="{FF2B5EF4-FFF2-40B4-BE49-F238E27FC236}">
                <a16:creationId xmlns:a16="http://schemas.microsoft.com/office/drawing/2014/main" id="{A4BF32AC-9D1E-433B-BD55-3DB879692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BADF3E-92F6-4B67-9DC1-1E4A254E4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C94BE-D67D-46B0-BDB0-06AF5F421C7D}" type="slidenum">
              <a:rPr lang="en-GB" smtClean="0"/>
              <a:t>‹#›</a:t>
            </a:fld>
            <a:endParaRPr lang="en-GB"/>
          </a:p>
        </p:txBody>
      </p:sp>
    </p:spTree>
    <p:extLst>
      <p:ext uri="{BB962C8B-B14F-4D97-AF65-F5344CB8AC3E}">
        <p14:creationId xmlns:p14="http://schemas.microsoft.com/office/powerpoint/2010/main" val="2115193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769808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495" y="1052736"/>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2348881"/>
            <a:ext cx="10972800" cy="3528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C270-CDEB-4FE3-BB80-F13A4C0F6A0D}" type="datetimeFigureOut">
              <a:rPr lang="en-GB" smtClean="0"/>
              <a:t>11/12/2019</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8681-EC48-47B2-AFA8-F069CFBEB84F}" type="slidenum">
              <a:rPr lang="en-GB" smtClean="0"/>
              <a:t>‹#›</a:t>
            </a:fld>
            <a:endParaRPr lang="en-GB"/>
          </a:p>
        </p:txBody>
      </p:sp>
      <p:pic>
        <p:nvPicPr>
          <p:cNvPr id="8" name="Picture 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09600" y="355601"/>
            <a:ext cx="209973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2"/>
          <a:stretch>
            <a:fillRect/>
          </a:stretch>
        </p:blipFill>
        <p:spPr>
          <a:xfrm>
            <a:off x="8447451" y="260648"/>
            <a:ext cx="3217168" cy="699384"/>
          </a:xfrm>
          <a:prstGeom prst="rect">
            <a:avLst/>
          </a:prstGeom>
        </p:spPr>
      </p:pic>
    </p:spTree>
    <p:extLst>
      <p:ext uri="{BB962C8B-B14F-4D97-AF65-F5344CB8AC3E}">
        <p14:creationId xmlns:p14="http://schemas.microsoft.com/office/powerpoint/2010/main" val="18234737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495" y="1052736"/>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2348881"/>
            <a:ext cx="10972800" cy="3528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C270-CDEB-4FE3-BB80-F13A4C0F6A0D}" type="datetimeFigureOut">
              <a:rPr lang="en-GB" smtClean="0">
                <a:solidFill>
                  <a:prstClr val="black">
                    <a:tint val="75000"/>
                  </a:prstClr>
                </a:solidFill>
              </a:rPr>
              <a:pPr/>
              <a:t>11/12/2019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pic>
        <p:nvPicPr>
          <p:cNvPr id="8" name="Picture 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09600" y="355601"/>
            <a:ext cx="209973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2"/>
          <a:stretch>
            <a:fillRect/>
          </a:stretch>
        </p:blipFill>
        <p:spPr>
          <a:xfrm>
            <a:off x="8447451" y="260648"/>
            <a:ext cx="3217168" cy="699384"/>
          </a:xfrm>
          <a:prstGeom prst="rect">
            <a:avLst/>
          </a:prstGeom>
        </p:spPr>
      </p:pic>
    </p:spTree>
    <p:extLst>
      <p:ext uri="{BB962C8B-B14F-4D97-AF65-F5344CB8AC3E}">
        <p14:creationId xmlns:p14="http://schemas.microsoft.com/office/powerpoint/2010/main" val="31454935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5EB8"/>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D4CC077-6CA4-4853-B4F1-D93377EA8286}"/>
              </a:ext>
            </a:extLst>
          </p:cNvPr>
          <p:cNvSpPr>
            <a:spLocks noGrp="1" noChangeArrowheads="1"/>
          </p:cNvSpPr>
          <p:nvPr>
            <p:ph type="title"/>
          </p:nvPr>
        </p:nvSpPr>
        <p:spPr bwMode="auto">
          <a:xfrm>
            <a:off x="527051" y="333375"/>
            <a:ext cx="11137900" cy="935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39538CF7-DC60-4BB6-952F-A0DEDE92F1B7}"/>
              </a:ext>
            </a:extLst>
          </p:cNvPr>
          <p:cNvSpPr>
            <a:spLocks noGrp="1" noChangeArrowheads="1"/>
          </p:cNvSpPr>
          <p:nvPr>
            <p:ph type="body" idx="1"/>
          </p:nvPr>
        </p:nvSpPr>
        <p:spPr bwMode="auto">
          <a:xfrm>
            <a:off x="527051" y="1268413"/>
            <a:ext cx="11137900" cy="4752975"/>
          </a:xfrm>
          <a:prstGeom prst="rect">
            <a:avLst/>
          </a:prstGeom>
          <a:solidFill>
            <a:srgbClr val="4255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 </a:t>
            </a:r>
          </a:p>
        </p:txBody>
      </p:sp>
      <p:pic>
        <p:nvPicPr>
          <p:cNvPr id="1028" name="Picture 2">
            <a:extLst>
              <a:ext uri="{FF2B5EF4-FFF2-40B4-BE49-F238E27FC236}">
                <a16:creationId xmlns:a16="http://schemas.microsoft.com/office/drawing/2014/main" id="{093AA351-3AD1-40DD-916E-5586540345F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9667" y="6142039"/>
            <a:ext cx="432011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70494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5174E-B5FE-4CC1-8143-A863F24C0580}" type="datetimeFigureOut">
              <a:rPr lang="en-GB" smtClean="0"/>
              <a:t>11/12/2019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5AA52-F114-48CC-AD43-5C4159916EA0}" type="slidenum">
              <a:rPr lang="en-GB" smtClean="0"/>
              <a:t>‹#›</a:t>
            </a:fld>
            <a:endParaRPr lang="en-GB"/>
          </a:p>
        </p:txBody>
      </p:sp>
    </p:spTree>
    <p:extLst>
      <p:ext uri="{BB962C8B-B14F-4D97-AF65-F5344CB8AC3E}">
        <p14:creationId xmlns:p14="http://schemas.microsoft.com/office/powerpoint/2010/main" val="254434671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hyperlink" Target="http://www.pngall.com/doctor-png/download/23218" TargetMode="External"/><Relationship Id="rId2" Type="http://schemas.openxmlformats.org/officeDocument/2006/relationships/image" Target="../media/image18.png"/><Relationship Id="rId1" Type="http://schemas.openxmlformats.org/officeDocument/2006/relationships/slideLayout" Target="../slideLayouts/slideLayout40.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creativecommons.org/licenses/by-nc-sa/3.0/" TargetMode="External"/><Relationship Id="rId5" Type="http://schemas.openxmlformats.org/officeDocument/2006/relationships/image" Target="../media/image9.png"/><Relationship Id="rId4" Type="http://schemas.openxmlformats.org/officeDocument/2006/relationships/hyperlink" Target="https://www.flickr.com/photos/ramseymohsen/525702873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hyperlink" Target="https://rebrand.ly/EOEIAP"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hyperlink" Target="mailto:ivig@addenbrookes.nhs.uk" TargetMode="External"/><Relationship Id="rId2" Type="http://schemas.openxmlformats.org/officeDocument/2006/relationships/hyperlink" Target="mailto:Add-tr.iap-eastofengland@nhs.net" TargetMode="Externa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hyperlink" Target="https://www.cuh.nhs.uk/sites/default/files/misc/EoE_IAP_CorePracticeStandards_1.pdf" TargetMode="External"/><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52.xml"/><Relationship Id="rId6" Type="http://schemas.openxmlformats.org/officeDocument/2006/relationships/image" Target="../media/image32.png"/><Relationship Id="rId5" Type="http://schemas.openxmlformats.org/officeDocument/2006/relationships/image" Target="../media/image31.jpeg"/><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5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52.xml"/><Relationship Id="rId5" Type="http://schemas.openxmlformats.org/officeDocument/2006/relationships/chart" Target="../charts/chart3.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52.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5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52.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52.xml"/><Relationship Id="rId5" Type="http://schemas.openxmlformats.org/officeDocument/2006/relationships/chart" Target="../charts/chart4.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52.xml"/><Relationship Id="rId5" Type="http://schemas.openxmlformats.org/officeDocument/2006/relationships/image" Target="../media/image38.png"/><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52.xml"/><Relationship Id="rId6" Type="http://schemas.openxmlformats.org/officeDocument/2006/relationships/image" Target="../media/image39.png"/><Relationship Id="rId5" Type="http://schemas.openxmlformats.org/officeDocument/2006/relationships/image" Target="../media/image31.jpeg"/><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52.xml"/><Relationship Id="rId5" Type="http://schemas.openxmlformats.org/officeDocument/2006/relationships/chart" Target="../charts/chart5.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Layout" Target="../slideLayouts/slideLayout52.xml"/><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image" Target="../media/image41.png"/><Relationship Id="rId5" Type="http://schemas.microsoft.com/office/2007/relationships/hdphoto" Target="../media/hdphoto2.wdp"/><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52.xml"/><Relationship Id="rId5" Type="http://schemas.microsoft.com/office/2007/relationships/hdphoto" Target="../media/hdphoto2.wdp"/><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52.xml"/><Relationship Id="rId5" Type="http://schemas.microsoft.com/office/2007/relationships/hdphoto" Target="../media/hdphoto2.wdp"/><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7830-2FA0-4F36-91B8-9781C68C7FB3}"/>
              </a:ext>
            </a:extLst>
          </p:cNvPr>
          <p:cNvSpPr>
            <a:spLocks noGrp="1"/>
          </p:cNvSpPr>
          <p:nvPr>
            <p:ph type="ctrTitle"/>
          </p:nvPr>
        </p:nvSpPr>
        <p:spPr>
          <a:xfrm>
            <a:off x="809346" y="1202262"/>
            <a:ext cx="8410067" cy="2135742"/>
          </a:xfrm>
        </p:spPr>
        <p:txBody>
          <a:bodyPr>
            <a:normAutofit/>
          </a:bodyPr>
          <a:lstStyle/>
          <a:p>
            <a:pPr algn="l"/>
            <a:r>
              <a:rPr lang="en-GB" sz="3600" dirty="0">
                <a:solidFill>
                  <a:schemeClr val="accent1">
                    <a:lumMod val="75000"/>
                  </a:schemeClr>
                </a:solidFill>
                <a:latin typeface="Arial" panose="020B0604020202020204" pitchFamily="34" charset="0"/>
                <a:cs typeface="Arial" panose="020B0604020202020204" pitchFamily="34" charset="0"/>
              </a:rPr>
              <a:t>NHS England immunoglobulin commissioning update</a:t>
            </a:r>
          </a:p>
        </p:txBody>
      </p:sp>
      <p:sp>
        <p:nvSpPr>
          <p:cNvPr id="3" name="Subtitle 2">
            <a:extLst>
              <a:ext uri="{FF2B5EF4-FFF2-40B4-BE49-F238E27FC236}">
                <a16:creationId xmlns:a16="http://schemas.microsoft.com/office/drawing/2014/main" id="{3F56A964-5C1D-410C-AED2-548E5A6EF732}"/>
              </a:ext>
            </a:extLst>
          </p:cNvPr>
          <p:cNvSpPr>
            <a:spLocks noGrp="1"/>
          </p:cNvSpPr>
          <p:nvPr>
            <p:ph type="subTitle" idx="1"/>
          </p:nvPr>
        </p:nvSpPr>
        <p:spPr>
          <a:xfrm>
            <a:off x="809347" y="3607250"/>
            <a:ext cx="9169154" cy="1284345"/>
          </a:xfrm>
        </p:spPr>
        <p:txBody>
          <a:bodyPr>
            <a:normAutofit/>
          </a:bodyPr>
          <a:lstStyle/>
          <a:p>
            <a:pPr algn="l"/>
            <a:r>
              <a:rPr lang="en-GB" sz="1800" dirty="0">
                <a:solidFill>
                  <a:schemeClr val="accent1">
                    <a:lumMod val="75000"/>
                  </a:schemeClr>
                </a:solidFill>
                <a:latin typeface="Arial" panose="020B0604020202020204" pitchFamily="34" charset="0"/>
                <a:cs typeface="Arial" panose="020B0604020202020204" pitchFamily="34" charset="0"/>
              </a:rPr>
              <a:t>Mandy Matthews, Commercial Development Pharmacist, Commercial Medicines Directorate</a:t>
            </a:r>
          </a:p>
          <a:p>
            <a:pPr algn="l"/>
            <a:r>
              <a:rPr lang="en-GB" sz="1800" dirty="0">
                <a:solidFill>
                  <a:schemeClr val="accent1">
                    <a:lumMod val="75000"/>
                  </a:schemeClr>
                </a:solidFill>
                <a:latin typeface="Arial" panose="020B0604020202020204" pitchFamily="34" charset="0"/>
                <a:cs typeface="Arial" panose="020B0604020202020204" pitchFamily="34" charset="0"/>
              </a:rPr>
              <a:t>13</a:t>
            </a:r>
            <a:r>
              <a:rPr lang="en-GB" sz="1800" baseline="30000" dirty="0">
                <a:solidFill>
                  <a:schemeClr val="accent1">
                    <a:lumMod val="75000"/>
                  </a:schemeClr>
                </a:solidFill>
                <a:latin typeface="Arial" panose="020B0604020202020204" pitchFamily="34" charset="0"/>
                <a:cs typeface="Arial" panose="020B0604020202020204" pitchFamily="34" charset="0"/>
              </a:rPr>
              <a:t>th</a:t>
            </a:r>
            <a:r>
              <a:rPr lang="en-GB" sz="1800" dirty="0">
                <a:solidFill>
                  <a:schemeClr val="accent1">
                    <a:lumMod val="75000"/>
                  </a:schemeClr>
                </a:solidFill>
                <a:latin typeface="Arial" panose="020B0604020202020204" pitchFamily="34" charset="0"/>
                <a:cs typeface="Arial" panose="020B0604020202020204" pitchFamily="34" charset="0"/>
              </a:rPr>
              <a:t> December 2019</a:t>
            </a:r>
          </a:p>
        </p:txBody>
      </p:sp>
      <p:pic>
        <p:nvPicPr>
          <p:cNvPr id="4" name="Picture 3">
            <a:extLst>
              <a:ext uri="{FF2B5EF4-FFF2-40B4-BE49-F238E27FC236}">
                <a16:creationId xmlns:a16="http://schemas.microsoft.com/office/drawing/2014/main" id="{B4AD612C-4598-4ADB-82D2-67F3C4575380}"/>
              </a:ext>
            </a:extLst>
          </p:cNvPr>
          <p:cNvPicPr>
            <a:picLocks noChangeAspect="1"/>
          </p:cNvPicPr>
          <p:nvPr/>
        </p:nvPicPr>
        <p:blipFill>
          <a:blip r:embed="rId2"/>
          <a:stretch>
            <a:fillRect/>
          </a:stretch>
        </p:blipFill>
        <p:spPr>
          <a:xfrm>
            <a:off x="10246079" y="338273"/>
            <a:ext cx="1548518" cy="627942"/>
          </a:xfrm>
          <a:prstGeom prst="rect">
            <a:avLst/>
          </a:prstGeom>
        </p:spPr>
      </p:pic>
      <p:pic>
        <p:nvPicPr>
          <p:cNvPr id="6" name="Picture 5" descr="C:\Users\psansom\AppData\Local\Microsoft\Windows\INetCache\Content.Word\Chain lines.png">
            <a:extLst>
              <a:ext uri="{FF2B5EF4-FFF2-40B4-BE49-F238E27FC236}">
                <a16:creationId xmlns:a16="http://schemas.microsoft.com/office/drawing/2014/main" id="{A86D534D-51C3-412A-B6BB-62B445C507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400801"/>
            <a:ext cx="12191999" cy="207389"/>
          </a:xfrm>
          <a:prstGeom prst="rect">
            <a:avLst/>
          </a:prstGeom>
          <a:noFill/>
          <a:ln>
            <a:noFill/>
          </a:ln>
        </p:spPr>
      </p:pic>
      <p:sp>
        <p:nvSpPr>
          <p:cNvPr id="7" name="Text Box 4">
            <a:extLst>
              <a:ext uri="{FF2B5EF4-FFF2-40B4-BE49-F238E27FC236}">
                <a16:creationId xmlns:a16="http://schemas.microsoft.com/office/drawing/2014/main" id="{6FAE5FC9-59DE-422F-8939-E9FDE87DF414}"/>
              </a:ext>
            </a:extLst>
          </p:cNvPr>
          <p:cNvSpPr txBox="1"/>
          <p:nvPr/>
        </p:nvSpPr>
        <p:spPr>
          <a:xfrm>
            <a:off x="4033620" y="5994400"/>
            <a:ext cx="4131246"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panose="020F0502020204030204" pitchFamily="34" charset="0"/>
                <a:cs typeface="Arial" panose="020B0604020202020204" pitchFamily="34" charset="0"/>
              </a:rPr>
              <a:t>NHS England and NHS Improvement</a:t>
            </a:r>
          </a:p>
        </p:txBody>
      </p:sp>
    </p:spTree>
    <p:extLst>
      <p:ext uri="{BB962C8B-B14F-4D97-AF65-F5344CB8AC3E}">
        <p14:creationId xmlns:p14="http://schemas.microsoft.com/office/powerpoint/2010/main" val="270186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94122"/>
          </a:xfrm>
        </p:spPr>
        <p:txBody>
          <a:bodyPr>
            <a:normAutofit/>
          </a:bodyPr>
          <a:lstStyle/>
          <a:p>
            <a:r>
              <a:rPr lang="en-GB" sz="4000" b="1" dirty="0"/>
              <a:t>Once Established </a:t>
            </a:r>
          </a:p>
        </p:txBody>
      </p:sp>
      <p:sp>
        <p:nvSpPr>
          <p:cNvPr id="3" name="Content Placeholder 2"/>
          <p:cNvSpPr>
            <a:spLocks noGrp="1"/>
          </p:cNvSpPr>
          <p:nvPr>
            <p:ph idx="1"/>
          </p:nvPr>
        </p:nvSpPr>
        <p:spPr>
          <a:xfrm>
            <a:off x="1981200" y="1322766"/>
            <a:ext cx="8229600" cy="4803398"/>
          </a:xfrm>
        </p:spPr>
        <p:txBody>
          <a:bodyPr>
            <a:normAutofit fontScale="77500" lnSpcReduction="20000"/>
          </a:bodyPr>
          <a:lstStyle/>
          <a:p>
            <a:pPr marL="0" indent="0">
              <a:buNone/>
            </a:pPr>
            <a:r>
              <a:rPr lang="en-GB" b="1" u="sng" dirty="0"/>
              <a:t>Purpose of SRIAP </a:t>
            </a:r>
            <a:endParaRPr lang="en-GB" sz="2000" dirty="0"/>
          </a:p>
          <a:p>
            <a:pPr marL="0" indent="0">
              <a:buNone/>
            </a:pPr>
            <a:endParaRPr lang="en-GB" sz="2000" dirty="0"/>
          </a:p>
          <a:p>
            <a:pPr lvl="0"/>
            <a:r>
              <a:rPr lang="en-GB" sz="2600" dirty="0"/>
              <a:t>Identifying the purpose and communicating this to Spoke Trusts</a:t>
            </a:r>
          </a:p>
          <a:p>
            <a:pPr marL="0" indent="0">
              <a:buNone/>
            </a:pPr>
            <a:endParaRPr lang="en-GB" dirty="0"/>
          </a:p>
          <a:p>
            <a:pPr marL="0" indent="0">
              <a:buNone/>
            </a:pPr>
            <a:endParaRPr lang="en-GB" dirty="0"/>
          </a:p>
          <a:p>
            <a:pPr lvl="0"/>
            <a:r>
              <a:rPr lang="en-GB" sz="2600" dirty="0"/>
              <a:t>Keeping Track </a:t>
            </a:r>
          </a:p>
          <a:p>
            <a:pPr lvl="2"/>
            <a:r>
              <a:rPr lang="en-GB" dirty="0"/>
              <a:t>5 Trusts within Southwest SRIAP</a:t>
            </a:r>
          </a:p>
          <a:p>
            <a:pPr marL="914400" lvl="2" indent="0">
              <a:buNone/>
            </a:pPr>
            <a:endParaRPr lang="en-GB" dirty="0"/>
          </a:p>
          <a:p>
            <a:pPr lvl="0"/>
            <a:r>
              <a:rPr lang="en-GB" sz="2600" dirty="0"/>
              <a:t>Processes</a:t>
            </a:r>
          </a:p>
          <a:p>
            <a:pPr lvl="2"/>
            <a:r>
              <a:rPr lang="en-GB" sz="2400" dirty="0" err="1"/>
              <a:t>StIg</a:t>
            </a:r>
            <a:endParaRPr lang="en-GB" sz="2400" dirty="0"/>
          </a:p>
          <a:p>
            <a:pPr lvl="2"/>
            <a:r>
              <a:rPr lang="en-GB" sz="2400" dirty="0"/>
              <a:t>Non engagement</a:t>
            </a:r>
          </a:p>
          <a:p>
            <a:pPr lvl="2"/>
            <a:r>
              <a:rPr lang="en-GB" sz="2400" dirty="0"/>
              <a:t>Pharmacy SOP</a:t>
            </a:r>
          </a:p>
          <a:p>
            <a:pPr lvl="2"/>
            <a:r>
              <a:rPr lang="en-GB" sz="2400" dirty="0"/>
              <a:t>DPIA </a:t>
            </a:r>
            <a:r>
              <a:rPr lang="en-GB" sz="1500" dirty="0"/>
              <a:t>(Data Protection Impact Assessment) </a:t>
            </a:r>
          </a:p>
          <a:p>
            <a:pPr marL="457200" lvl="1" indent="0">
              <a:buNone/>
            </a:pPr>
            <a:endParaRPr lang="en-GB" dirty="0"/>
          </a:p>
          <a:p>
            <a:pPr lvl="0"/>
            <a:r>
              <a:rPr lang="en-GB" sz="2600" dirty="0"/>
              <a:t>Appeals Process  </a:t>
            </a:r>
            <a:r>
              <a:rPr lang="en-GB" dirty="0"/>
              <a:t>             </a:t>
            </a:r>
          </a:p>
          <a:p>
            <a:pPr lvl="2"/>
            <a:r>
              <a:rPr lang="en-GB" sz="2400" dirty="0"/>
              <a:t>Established panel for second opinion request </a:t>
            </a:r>
          </a:p>
          <a:p>
            <a:endParaRPr lang="en-GB" sz="2400" dirty="0"/>
          </a:p>
        </p:txBody>
      </p:sp>
      <p:pic>
        <p:nvPicPr>
          <p:cNvPr id="2054" name="Picture 6" descr="C:\Users\Maretts\AppData\Local\Microsoft\Windows\INetCache\IE\760UXEXI\Why-Are-We-He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01" y="2132856"/>
            <a:ext cx="2112235" cy="115212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a:t>Southwest SRIAP</a:t>
            </a:r>
          </a:p>
        </p:txBody>
      </p:sp>
    </p:spTree>
    <p:extLst>
      <p:ext uri="{BB962C8B-B14F-4D97-AF65-F5344CB8AC3E}">
        <p14:creationId xmlns:p14="http://schemas.microsoft.com/office/powerpoint/2010/main" val="334837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0116"/>
          </a:xfrm>
        </p:spPr>
        <p:txBody>
          <a:bodyPr>
            <a:normAutofit/>
          </a:bodyPr>
          <a:lstStyle/>
          <a:p>
            <a:r>
              <a:rPr lang="en-US" sz="2800" b="1" dirty="0"/>
              <a:t>Process for existing Ig usage.</a:t>
            </a:r>
            <a:br>
              <a:rPr lang="en-GB" sz="2000" dirty="0"/>
            </a:br>
            <a:endParaRPr lang="en-GB" sz="2000" dirty="0"/>
          </a:p>
        </p:txBody>
      </p:sp>
      <p:sp>
        <p:nvSpPr>
          <p:cNvPr id="3" name="Content Placeholder 2"/>
          <p:cNvSpPr>
            <a:spLocks noGrp="1"/>
          </p:cNvSpPr>
          <p:nvPr>
            <p:ph idx="1"/>
          </p:nvPr>
        </p:nvSpPr>
        <p:spPr>
          <a:xfrm>
            <a:off x="1981200" y="944724"/>
            <a:ext cx="8229600" cy="5508612"/>
          </a:xfrm>
        </p:spPr>
        <p:txBody>
          <a:bodyPr>
            <a:normAutofit fontScale="92500" lnSpcReduction="20000"/>
          </a:bodyPr>
          <a:lstStyle/>
          <a:p>
            <a:r>
              <a:rPr lang="en-US" sz="1600" dirty="0"/>
              <a:t>Patient identified by trust</a:t>
            </a:r>
            <a:r>
              <a:rPr lang="en-US" sz="1600" dirty="0">
                <a:solidFill>
                  <a:srgbClr val="FF0000"/>
                </a:solidFill>
              </a:rPr>
              <a:t>*</a:t>
            </a:r>
            <a:r>
              <a:rPr lang="en-US" sz="1600" dirty="0"/>
              <a:t> as due annual review.</a:t>
            </a:r>
          </a:p>
          <a:p>
            <a:pPr marL="0" indent="0">
              <a:buNone/>
            </a:pPr>
            <a:endParaRPr lang="en-GB" sz="1600" dirty="0"/>
          </a:p>
          <a:p>
            <a:pPr lvl="0"/>
            <a:r>
              <a:rPr lang="en-US" sz="1600" dirty="0"/>
              <a:t>Consultant responsible for patient care advised that long term form needs completion for panel.</a:t>
            </a:r>
          </a:p>
          <a:p>
            <a:pPr lvl="0"/>
            <a:endParaRPr lang="en-GB" sz="1600" dirty="0"/>
          </a:p>
          <a:p>
            <a:r>
              <a:rPr lang="en-US" sz="1600" dirty="0"/>
              <a:t>Panel advised by trust* that patient due for review.</a:t>
            </a:r>
          </a:p>
          <a:p>
            <a:pPr marL="0" indent="0">
              <a:buNone/>
            </a:pPr>
            <a:endParaRPr lang="en-GB" sz="1600" dirty="0"/>
          </a:p>
          <a:p>
            <a:pPr lvl="0"/>
            <a:r>
              <a:rPr lang="en-US" sz="1600" dirty="0"/>
              <a:t>If completed form not forthcoming, this will be chased up once by SRIAP coordinator for next appropriate panel meeting.</a:t>
            </a:r>
            <a:endParaRPr lang="en-GB" sz="1600" dirty="0"/>
          </a:p>
          <a:p>
            <a:endParaRPr lang="en-GB" sz="1600" dirty="0"/>
          </a:p>
          <a:p>
            <a:pPr lvl="0"/>
            <a:r>
              <a:rPr lang="en-US" sz="1600" dirty="0"/>
              <a:t>Panel outcome communicated to consultant and trust</a:t>
            </a:r>
          </a:p>
          <a:p>
            <a:pPr marL="0" indent="0">
              <a:buNone/>
            </a:pPr>
            <a:endParaRPr lang="en-GB" sz="1600" dirty="0"/>
          </a:p>
          <a:p>
            <a:pPr lvl="0"/>
            <a:r>
              <a:rPr lang="en-US" sz="1600" dirty="0"/>
              <a:t>Target = by 2 weeks of panel decision. (this may not always be achieved due to leave but coordinator able to provide informal indicative outcome by phone/email if urgent and on enquiry made by referring consultant.)</a:t>
            </a:r>
            <a:endParaRPr lang="en-GB" sz="1600" dirty="0"/>
          </a:p>
          <a:p>
            <a:pPr marL="0" indent="0">
              <a:buNone/>
            </a:pPr>
            <a:endParaRPr lang="en-GB" sz="1600" dirty="0"/>
          </a:p>
          <a:p>
            <a:pPr lvl="0"/>
            <a:r>
              <a:rPr lang="en-US" sz="1600" dirty="0"/>
              <a:t>If approval granted funding continues until review date advised by panel when further review form will be required to panel</a:t>
            </a:r>
          </a:p>
          <a:p>
            <a:pPr marL="0" indent="0">
              <a:buNone/>
            </a:pPr>
            <a:endParaRPr lang="en-GB" sz="1600" dirty="0"/>
          </a:p>
          <a:p>
            <a:pPr lvl="0"/>
            <a:r>
              <a:rPr lang="en-US" sz="1600" dirty="0"/>
              <a:t>If approval not given funding ceases from the date of the panel meeting.</a:t>
            </a:r>
            <a:endParaRPr lang="en-GB" sz="1600" dirty="0"/>
          </a:p>
          <a:p>
            <a:endParaRPr lang="en-GB" sz="1200" dirty="0"/>
          </a:p>
          <a:p>
            <a:pPr marL="457200" lvl="1" indent="0">
              <a:buNone/>
            </a:pPr>
            <a:r>
              <a:rPr lang="en-US" sz="1400" i="1" dirty="0">
                <a:solidFill>
                  <a:srgbClr val="FF0000"/>
                </a:solidFill>
              </a:rPr>
              <a:t>* </a:t>
            </a:r>
            <a:r>
              <a:rPr lang="en-US" sz="1400" i="1" dirty="0"/>
              <a:t>this may be whoever is responsible for authorizing and dispensing Ig within the trust.</a:t>
            </a:r>
            <a:endParaRPr lang="en-GB" sz="1400" i="1" dirty="0"/>
          </a:p>
          <a:p>
            <a:pPr lvl="1"/>
            <a:endParaRPr lang="en-GB" sz="800" dirty="0"/>
          </a:p>
        </p:txBody>
      </p:sp>
      <p:sp>
        <p:nvSpPr>
          <p:cNvPr id="4" name="Footer Placeholder 3"/>
          <p:cNvSpPr>
            <a:spLocks noGrp="1"/>
          </p:cNvSpPr>
          <p:nvPr>
            <p:ph type="ftr" sz="quarter" idx="11"/>
          </p:nvPr>
        </p:nvSpPr>
        <p:spPr/>
        <p:txBody>
          <a:bodyPr/>
          <a:lstStyle/>
          <a:p>
            <a:r>
              <a:rPr lang="en-GB"/>
              <a:t>Southwest SRIAP</a:t>
            </a:r>
          </a:p>
        </p:txBody>
      </p:sp>
    </p:spTree>
    <p:extLst>
      <p:ext uri="{BB962C8B-B14F-4D97-AF65-F5344CB8AC3E}">
        <p14:creationId xmlns:p14="http://schemas.microsoft.com/office/powerpoint/2010/main" val="74523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16080"/>
          </a:xfrm>
        </p:spPr>
        <p:txBody>
          <a:bodyPr>
            <a:normAutofit/>
          </a:bodyPr>
          <a:lstStyle/>
          <a:p>
            <a:r>
              <a:rPr lang="en-US" sz="1800" dirty="0"/>
              <a:t>Form </a:t>
            </a:r>
            <a:r>
              <a:rPr lang="en-US" sz="1800" b="1" dirty="0"/>
              <a:t>NOT</a:t>
            </a:r>
            <a:r>
              <a:rPr lang="en-US" sz="1800" dirty="0"/>
              <a:t> received by panel </a:t>
            </a:r>
            <a:br>
              <a:rPr lang="en-US" sz="1800" dirty="0"/>
            </a:br>
            <a:r>
              <a:rPr lang="en-US" sz="1800" dirty="0"/>
              <a:t>following identification of review date</a:t>
            </a:r>
            <a:endParaRPr lang="en-GB" sz="1800" dirty="0"/>
          </a:p>
        </p:txBody>
      </p:sp>
      <p:sp>
        <p:nvSpPr>
          <p:cNvPr id="3" name="Content Placeholder 2"/>
          <p:cNvSpPr>
            <a:spLocks noGrp="1"/>
          </p:cNvSpPr>
          <p:nvPr>
            <p:ph idx="1"/>
          </p:nvPr>
        </p:nvSpPr>
        <p:spPr>
          <a:xfrm>
            <a:off x="2063552" y="944724"/>
            <a:ext cx="8229600" cy="5562618"/>
          </a:xfrm>
        </p:spPr>
        <p:txBody>
          <a:bodyPr>
            <a:normAutofit fontScale="92500" lnSpcReduction="10000"/>
          </a:bodyPr>
          <a:lstStyle/>
          <a:p>
            <a:pPr lvl="0"/>
            <a:r>
              <a:rPr lang="en-US" sz="1400" dirty="0"/>
              <a:t>Reminder letter/ email sent to relevant consultant at 1month from original panel date. (letter 1)</a:t>
            </a:r>
            <a:endParaRPr lang="en-GB" sz="1400" dirty="0"/>
          </a:p>
          <a:p>
            <a:pPr marL="0" indent="0">
              <a:buNone/>
            </a:pPr>
            <a:endParaRPr lang="en-GB" sz="1400" dirty="0"/>
          </a:p>
          <a:p>
            <a:pPr lvl="0"/>
            <a:r>
              <a:rPr lang="en-US" sz="1400" dirty="0"/>
              <a:t>If no form received further reminder sent and copied to medical director at 2 months from original date. (Letter 2)</a:t>
            </a:r>
            <a:endParaRPr lang="en-GB" sz="1400" dirty="0"/>
          </a:p>
          <a:p>
            <a:pPr marL="0" indent="0">
              <a:buNone/>
            </a:pPr>
            <a:endParaRPr lang="en-GB" sz="1400" dirty="0"/>
          </a:p>
          <a:p>
            <a:pPr lvl="0"/>
            <a:r>
              <a:rPr lang="en-US" sz="1400" dirty="0"/>
              <a:t>If no form received, letter stating funding ceased sent to consultant, service lead, pharmacy, medical director and commissioner at 3 months from panel date. (Letter 3)</a:t>
            </a:r>
            <a:endParaRPr lang="en-GB" sz="1400" dirty="0"/>
          </a:p>
          <a:p>
            <a:pPr marL="0" indent="0">
              <a:buNone/>
            </a:pPr>
            <a:r>
              <a:rPr lang="en-GB" sz="1400" dirty="0"/>
              <a:t> </a:t>
            </a:r>
          </a:p>
          <a:p>
            <a:pPr lvl="0"/>
            <a:r>
              <a:rPr lang="en-US" sz="1400" dirty="0"/>
              <a:t>If referrals to panel are overdue but eventually received and approved within the three month period funding continues unbroken.</a:t>
            </a:r>
            <a:endParaRPr lang="en-GB" sz="1400" dirty="0"/>
          </a:p>
          <a:p>
            <a:pPr marL="0" indent="0">
              <a:buNone/>
            </a:pPr>
            <a:endParaRPr lang="en-GB" sz="1400" dirty="0"/>
          </a:p>
          <a:p>
            <a:pPr lvl="0"/>
            <a:r>
              <a:rPr lang="en-US" sz="1400" dirty="0"/>
              <a:t>If no referral is received to panel after the three month grace period then funding ceases </a:t>
            </a:r>
            <a:r>
              <a:rPr lang="en-US" sz="1400" b="1" i="1" dirty="0"/>
              <a:t>from the time of the original panel review date.</a:t>
            </a:r>
            <a:endParaRPr lang="en-GB" sz="1400" dirty="0"/>
          </a:p>
          <a:p>
            <a:pPr marL="0" indent="0">
              <a:buNone/>
            </a:pPr>
            <a:endParaRPr lang="en-GB" sz="1400" dirty="0"/>
          </a:p>
          <a:p>
            <a:r>
              <a:rPr lang="en-US" sz="1400" dirty="0"/>
              <a:t>Form received but with incomplete information and panel unable to make a decision.</a:t>
            </a:r>
            <a:endParaRPr lang="en-GB" sz="1400" dirty="0"/>
          </a:p>
          <a:p>
            <a:endParaRPr lang="en-GB" sz="1400" dirty="0"/>
          </a:p>
          <a:p>
            <a:pPr lvl="0"/>
            <a:r>
              <a:rPr lang="en-US" sz="1400" dirty="0"/>
              <a:t>Letter sent to referring consultant asking for further information and specifying where possible what is required.</a:t>
            </a:r>
          </a:p>
          <a:p>
            <a:pPr lvl="0"/>
            <a:endParaRPr lang="en-GB" sz="1400" dirty="0"/>
          </a:p>
          <a:p>
            <a:pPr lvl="0"/>
            <a:r>
              <a:rPr lang="en-US" sz="1400" dirty="0"/>
              <a:t>Panel discussion deferred to meeting in 4 weeks.</a:t>
            </a:r>
          </a:p>
          <a:p>
            <a:pPr lvl="0"/>
            <a:endParaRPr lang="en-GB" sz="1400" dirty="0"/>
          </a:p>
          <a:p>
            <a:pPr lvl="0"/>
            <a:r>
              <a:rPr lang="en-US" sz="1400" dirty="0"/>
              <a:t>If no further information is received process above followed as if no form as been received beginning at the original panel date. </a:t>
            </a:r>
            <a:endParaRPr lang="en-GB" sz="1400" dirty="0"/>
          </a:p>
          <a:p>
            <a:pPr marL="0" indent="0">
              <a:buNone/>
            </a:pPr>
            <a:endParaRPr lang="en-GB" sz="1400" dirty="0"/>
          </a:p>
        </p:txBody>
      </p:sp>
      <p:sp>
        <p:nvSpPr>
          <p:cNvPr id="4" name="Footer Placeholder 3"/>
          <p:cNvSpPr>
            <a:spLocks noGrp="1"/>
          </p:cNvSpPr>
          <p:nvPr>
            <p:ph type="ftr" sz="quarter" idx="11"/>
          </p:nvPr>
        </p:nvSpPr>
        <p:spPr/>
        <p:txBody>
          <a:bodyPr/>
          <a:lstStyle/>
          <a:p>
            <a:r>
              <a:rPr lang="en-GB"/>
              <a:t>Southwest SRIAP</a:t>
            </a:r>
          </a:p>
        </p:txBody>
      </p:sp>
    </p:spTree>
    <p:extLst>
      <p:ext uri="{BB962C8B-B14F-4D97-AF65-F5344CB8AC3E}">
        <p14:creationId xmlns:p14="http://schemas.microsoft.com/office/powerpoint/2010/main" val="2782189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2" y="782706"/>
            <a:ext cx="5760640" cy="5859270"/>
          </a:xfrm>
          <a:prstGeom prst="rect">
            <a:avLst/>
          </a:prstGeom>
        </p:spPr>
      </p:pic>
      <p:sp>
        <p:nvSpPr>
          <p:cNvPr id="4" name="TextBox 3"/>
          <p:cNvSpPr txBox="1"/>
          <p:nvPr/>
        </p:nvSpPr>
        <p:spPr>
          <a:xfrm>
            <a:off x="1967542" y="242646"/>
            <a:ext cx="8160907" cy="400110"/>
          </a:xfrm>
          <a:prstGeom prst="rect">
            <a:avLst/>
          </a:prstGeom>
          <a:noFill/>
        </p:spPr>
        <p:txBody>
          <a:bodyPr wrap="square" rtlCol="0">
            <a:spAutoFit/>
          </a:bodyPr>
          <a:lstStyle/>
          <a:p>
            <a:pPr algn="ctr"/>
            <a:r>
              <a:rPr lang="en-GB" sz="2000" b="1" u="sng" dirty="0">
                <a:solidFill>
                  <a:srgbClr val="0070C0"/>
                </a:solidFill>
              </a:rPr>
              <a:t>SRIAP Process Flow Chart</a:t>
            </a:r>
          </a:p>
        </p:txBody>
      </p:sp>
      <p:sp>
        <p:nvSpPr>
          <p:cNvPr id="3" name="Footer Placeholder 2"/>
          <p:cNvSpPr>
            <a:spLocks noGrp="1"/>
          </p:cNvSpPr>
          <p:nvPr>
            <p:ph type="ftr" sz="quarter" idx="11"/>
          </p:nvPr>
        </p:nvSpPr>
        <p:spPr/>
        <p:txBody>
          <a:bodyPr/>
          <a:lstStyle/>
          <a:p>
            <a:r>
              <a:rPr lang="en-GB"/>
              <a:t>Southwest SRIAP</a:t>
            </a:r>
          </a:p>
        </p:txBody>
      </p:sp>
    </p:spTree>
    <p:extLst>
      <p:ext uri="{BB962C8B-B14F-4D97-AF65-F5344CB8AC3E}">
        <p14:creationId xmlns:p14="http://schemas.microsoft.com/office/powerpoint/2010/main" val="276502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7596" y="176087"/>
            <a:ext cx="6528725" cy="369332"/>
          </a:xfrm>
          <a:prstGeom prst="rect">
            <a:avLst/>
          </a:prstGeom>
          <a:noFill/>
        </p:spPr>
        <p:txBody>
          <a:bodyPr wrap="square" rtlCol="0">
            <a:spAutoFit/>
          </a:bodyPr>
          <a:lstStyle/>
          <a:p>
            <a:pPr algn="ctr"/>
            <a:r>
              <a:rPr lang="en-GB" b="1" u="sng" dirty="0">
                <a:solidFill>
                  <a:srgbClr val="0070C0"/>
                </a:solidFill>
              </a:rPr>
              <a:t>Trail Off Immunoglobulin Flow Chart  </a:t>
            </a:r>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642" y="728700"/>
            <a:ext cx="6120679" cy="5778642"/>
          </a:xfrm>
          <a:prstGeom prst="rect">
            <a:avLst/>
          </a:prstGeom>
        </p:spPr>
      </p:pic>
      <p:sp>
        <p:nvSpPr>
          <p:cNvPr id="2" name="Footer Placeholder 1"/>
          <p:cNvSpPr>
            <a:spLocks noGrp="1"/>
          </p:cNvSpPr>
          <p:nvPr>
            <p:ph type="ftr" sz="quarter" idx="11"/>
          </p:nvPr>
        </p:nvSpPr>
        <p:spPr/>
        <p:txBody>
          <a:bodyPr/>
          <a:lstStyle/>
          <a:p>
            <a:r>
              <a:rPr lang="en-GB"/>
              <a:t>Southwest SRIAP</a:t>
            </a:r>
          </a:p>
        </p:txBody>
      </p:sp>
    </p:spTree>
    <p:extLst>
      <p:ext uri="{BB962C8B-B14F-4D97-AF65-F5344CB8AC3E}">
        <p14:creationId xmlns:p14="http://schemas.microsoft.com/office/powerpoint/2010/main" val="69254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End of year 1 </a:t>
            </a:r>
            <a:br>
              <a:rPr lang="en-GB" dirty="0"/>
            </a:br>
            <a:endParaRPr lang="en-GB" dirty="0"/>
          </a:p>
        </p:txBody>
      </p:sp>
      <p:sp>
        <p:nvSpPr>
          <p:cNvPr id="3" name="Content Placeholder 2"/>
          <p:cNvSpPr>
            <a:spLocks noGrp="1"/>
          </p:cNvSpPr>
          <p:nvPr>
            <p:ph idx="1"/>
          </p:nvPr>
        </p:nvSpPr>
        <p:spPr>
          <a:xfrm>
            <a:off x="2114114" y="1124745"/>
            <a:ext cx="7408333" cy="4969133"/>
          </a:xfrm>
        </p:spPr>
        <p:txBody>
          <a:bodyPr>
            <a:normAutofit fontScale="92500"/>
          </a:bodyPr>
          <a:lstStyle/>
          <a:p>
            <a:pPr marL="0" indent="0">
              <a:buNone/>
            </a:pPr>
            <a:r>
              <a:rPr lang="en-GB" sz="3000" b="1" u="sng" dirty="0"/>
              <a:t>What we have learnt </a:t>
            </a:r>
            <a:endParaRPr lang="en-GB" dirty="0"/>
          </a:p>
          <a:p>
            <a:pPr lvl="0"/>
            <a:r>
              <a:rPr lang="en-GB" sz="2400" dirty="0"/>
              <a:t>Demonstrated awareness of usage</a:t>
            </a:r>
          </a:p>
          <a:p>
            <a:pPr lvl="0"/>
            <a:endParaRPr lang="en-GB" sz="2400" dirty="0"/>
          </a:p>
          <a:p>
            <a:pPr lvl="0"/>
            <a:r>
              <a:rPr lang="en-GB" sz="2400" dirty="0"/>
              <a:t>Quality of completed forms improved with sufficient information for the panel to be able to make a decision.  </a:t>
            </a:r>
          </a:p>
          <a:p>
            <a:pPr lvl="0"/>
            <a:endParaRPr lang="en-GB" sz="2400" dirty="0"/>
          </a:p>
          <a:p>
            <a:pPr lvl="0"/>
            <a:r>
              <a:rPr lang="en-GB" sz="2400" dirty="0"/>
              <a:t>Encouraged closer monitoring of dosage and use of ideal body weight</a:t>
            </a:r>
          </a:p>
          <a:p>
            <a:pPr lvl="0"/>
            <a:endParaRPr lang="en-GB" sz="2400" dirty="0"/>
          </a:p>
          <a:p>
            <a:pPr lvl="0"/>
            <a:r>
              <a:rPr lang="en-GB" sz="2400" dirty="0"/>
              <a:t>Encouraged use of appropriate outcome measure.</a:t>
            </a:r>
          </a:p>
          <a:p>
            <a:pPr lvl="0"/>
            <a:endParaRPr lang="en-GB" sz="2400" dirty="0"/>
          </a:p>
          <a:p>
            <a:pPr lvl="0"/>
            <a:r>
              <a:rPr lang="en-GB" sz="2400" dirty="0"/>
              <a:t>Following commissioning guidance </a:t>
            </a:r>
          </a:p>
          <a:p>
            <a:endParaRPr lang="en-GB" dirty="0"/>
          </a:p>
        </p:txBody>
      </p:sp>
      <p:pic>
        <p:nvPicPr>
          <p:cNvPr id="1026" name="Picture 2" descr="C:\Users\Maretts\AppData\Local\Microsoft\Windows\INetCache\IE\5ELX8M67\i_ve_learned_something_today_by_kiramalfoy-d3i0mtx[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201" y="3933056"/>
            <a:ext cx="1800200" cy="235069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a:t>Southwest SRIAP</a:t>
            </a:r>
          </a:p>
        </p:txBody>
      </p:sp>
    </p:spTree>
    <p:extLst>
      <p:ext uri="{BB962C8B-B14F-4D97-AF65-F5344CB8AC3E}">
        <p14:creationId xmlns:p14="http://schemas.microsoft.com/office/powerpoint/2010/main" val="117779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FE617C85-9655-4443-BB62-E08F6C456A08}"/>
              </a:ext>
            </a:extLst>
          </p:cNvPr>
          <p:cNvSpPr txBox="1">
            <a:spLocks noChangeArrowheads="1"/>
          </p:cNvSpPr>
          <p:nvPr/>
        </p:nvSpPr>
        <p:spPr bwMode="auto">
          <a:xfrm>
            <a:off x="2279650" y="2963864"/>
            <a:ext cx="7632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fontAlgn="base">
              <a:spcBef>
                <a:spcPct val="0"/>
              </a:spcBef>
              <a:spcAft>
                <a:spcPct val="0"/>
              </a:spcAft>
              <a:buNone/>
            </a:pPr>
            <a:r>
              <a:rPr lang="en-GB" altLang="en-US" sz="3200" b="1">
                <a:solidFill>
                  <a:srgbClr val="000000"/>
                </a:solidFill>
              </a:rPr>
              <a:t>SRIAP Systems</a:t>
            </a:r>
          </a:p>
          <a:p>
            <a:pPr algn="ctr" fontAlgn="base">
              <a:spcBef>
                <a:spcPct val="0"/>
              </a:spcBef>
              <a:spcAft>
                <a:spcPct val="0"/>
              </a:spcAft>
              <a:buNone/>
            </a:pPr>
            <a:endParaRPr lang="en-GB" altLang="en-US" sz="1000">
              <a:solidFill>
                <a:srgbClr val="000000"/>
              </a:solidFill>
            </a:endParaRPr>
          </a:p>
          <a:p>
            <a:pPr algn="ctr" fontAlgn="base">
              <a:spcBef>
                <a:spcPct val="0"/>
              </a:spcBef>
              <a:spcAft>
                <a:spcPct val="0"/>
              </a:spcAft>
              <a:buNone/>
            </a:pPr>
            <a:r>
              <a:rPr lang="en-GB" altLang="en-US">
                <a:solidFill>
                  <a:srgbClr val="000000"/>
                </a:solidFill>
              </a:rPr>
              <a:t>East of England Immunoglobulin Assessment Panel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DB350C3-9FAD-4FAB-B875-FFCD271A4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789" y="1241425"/>
            <a:ext cx="4860925" cy="456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itle 1">
            <a:extLst>
              <a:ext uri="{FF2B5EF4-FFF2-40B4-BE49-F238E27FC236}">
                <a16:creationId xmlns:a16="http://schemas.microsoft.com/office/drawing/2014/main" id="{82E7E22D-121C-4D17-AF2F-553A19187307}"/>
              </a:ext>
            </a:extLst>
          </p:cNvPr>
          <p:cNvSpPr>
            <a:spLocks noGrp="1" noChangeArrowheads="1"/>
          </p:cNvSpPr>
          <p:nvPr>
            <p:ph type="title"/>
          </p:nvPr>
        </p:nvSpPr>
        <p:spPr/>
        <p:txBody>
          <a:bodyPr/>
          <a:lstStyle/>
          <a:p>
            <a:r>
              <a:rPr lang="en-GB" altLang="en-US"/>
              <a:t>The East of England IAP</a:t>
            </a:r>
          </a:p>
        </p:txBody>
      </p:sp>
      <p:sp>
        <p:nvSpPr>
          <p:cNvPr id="4100" name="Content Placeholder 2">
            <a:extLst>
              <a:ext uri="{FF2B5EF4-FFF2-40B4-BE49-F238E27FC236}">
                <a16:creationId xmlns:a16="http://schemas.microsoft.com/office/drawing/2014/main" id="{12FD59ED-E6CE-43E0-974C-D95D334E904C}"/>
              </a:ext>
            </a:extLst>
          </p:cNvPr>
          <p:cNvSpPr>
            <a:spLocks noGrp="1" noChangeArrowheads="1"/>
          </p:cNvSpPr>
          <p:nvPr>
            <p:ph idx="1"/>
          </p:nvPr>
        </p:nvSpPr>
        <p:spPr>
          <a:xfrm>
            <a:off x="1919288" y="1268413"/>
            <a:ext cx="3313112" cy="4533900"/>
          </a:xfrm>
        </p:spPr>
        <p:txBody>
          <a:bodyPr/>
          <a:lstStyle/>
          <a:p>
            <a:endParaRPr lang="en-GB" altLang="en-US"/>
          </a:p>
          <a:p>
            <a:r>
              <a:rPr lang="en-GB" altLang="en-US"/>
              <a:t>14 Trusts</a:t>
            </a:r>
          </a:p>
          <a:p>
            <a:endParaRPr lang="en-GB" altLang="en-US"/>
          </a:p>
          <a:p>
            <a:r>
              <a:rPr lang="en-GB" altLang="en-US"/>
              <a:t>28 Hospitals</a:t>
            </a:r>
          </a:p>
          <a:p>
            <a:endParaRPr lang="en-GB" altLang="en-US"/>
          </a:p>
          <a:p>
            <a:r>
              <a:rPr lang="en-GB" altLang="en-US"/>
              <a:t>Host = CUH</a:t>
            </a:r>
          </a:p>
          <a:p>
            <a:pPr lvl="1"/>
            <a:r>
              <a:rPr lang="en-GB" altLang="en-US"/>
              <a:t>24 clinicians</a:t>
            </a:r>
          </a:p>
          <a:p>
            <a:pPr lvl="1"/>
            <a:endParaRPr lang="en-GB" altLang="en-US"/>
          </a:p>
          <a:p>
            <a:r>
              <a:rPr lang="en-GB" altLang="en-US"/>
              <a:t>746kg Ig p.a.</a:t>
            </a: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7BD3E2D-2FBC-48F8-BAF8-B916E396D700}"/>
              </a:ext>
            </a:extLst>
          </p:cNvPr>
          <p:cNvSpPr>
            <a:spLocks noGrp="1" noChangeArrowheads="1"/>
          </p:cNvSpPr>
          <p:nvPr>
            <p:ph type="title"/>
          </p:nvPr>
        </p:nvSpPr>
        <p:spPr/>
        <p:txBody>
          <a:bodyPr/>
          <a:lstStyle/>
          <a:p>
            <a:pPr eaLnBrk="1" hangingPunct="1"/>
            <a:r>
              <a:rPr lang="en-US" altLang="en-US"/>
              <a:t>Process of prescribing</a:t>
            </a:r>
          </a:p>
        </p:txBody>
      </p:sp>
      <p:graphicFrame>
        <p:nvGraphicFramePr>
          <p:cNvPr id="2" name="Content Placeholder 1">
            <a:extLst>
              <a:ext uri="{FF2B5EF4-FFF2-40B4-BE49-F238E27FC236}">
                <a16:creationId xmlns:a16="http://schemas.microsoft.com/office/drawing/2014/main" id="{7BB3E675-4DE5-4833-9585-CEB619431F8C}"/>
              </a:ext>
            </a:extLst>
          </p:cNvPr>
          <p:cNvGraphicFramePr>
            <a:graphicFrameLocks noGrp="1"/>
          </p:cNvGraphicFramePr>
          <p:nvPr>
            <p:ph idx="1"/>
          </p:nvPr>
        </p:nvGraphicFramePr>
        <p:xfrm>
          <a:off x="1919289" y="1268414"/>
          <a:ext cx="8353425"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0148E63-827D-40A5-9A7B-4E9B4C3DF251}"/>
              </a:ext>
            </a:extLst>
          </p:cNvPr>
          <p:cNvSpPr>
            <a:spLocks noGrp="1" noChangeArrowheads="1"/>
          </p:cNvSpPr>
          <p:nvPr>
            <p:ph type="title"/>
          </p:nvPr>
        </p:nvSpPr>
        <p:spPr/>
        <p:txBody>
          <a:bodyPr/>
          <a:lstStyle/>
          <a:p>
            <a:pPr eaLnBrk="1" hangingPunct="1"/>
            <a:r>
              <a:rPr lang="en-US" altLang="en-US"/>
              <a:t>Patient on ward requires treatment</a:t>
            </a:r>
          </a:p>
        </p:txBody>
      </p:sp>
      <p:sp>
        <p:nvSpPr>
          <p:cNvPr id="6147" name="Content Placeholder 2">
            <a:extLst>
              <a:ext uri="{FF2B5EF4-FFF2-40B4-BE49-F238E27FC236}">
                <a16:creationId xmlns:a16="http://schemas.microsoft.com/office/drawing/2014/main" id="{EB9A4B61-84FB-46DE-ADE5-C0E850C8E2D7}"/>
              </a:ext>
            </a:extLst>
          </p:cNvPr>
          <p:cNvSpPr>
            <a:spLocks noGrp="1" noChangeArrowheads="1"/>
          </p:cNvSpPr>
          <p:nvPr>
            <p:ph idx="1"/>
          </p:nvPr>
        </p:nvSpPr>
        <p:spPr/>
        <p:txBody>
          <a:bodyPr/>
          <a:lstStyle/>
          <a:p>
            <a:pPr eaLnBrk="1" hangingPunct="1"/>
            <a:endParaRPr lang="en-US" altLang="en-US"/>
          </a:p>
          <a:p>
            <a:pPr eaLnBrk="1" hangingPunct="1"/>
            <a:r>
              <a:rPr lang="en-US" altLang="en-US"/>
              <a:t>Clinical Guideline</a:t>
            </a:r>
          </a:p>
          <a:p>
            <a:pPr lvl="1" eaLnBrk="1" hangingPunct="1"/>
            <a:r>
              <a:rPr lang="en-US" altLang="en-US"/>
              <a:t>Eligibility</a:t>
            </a:r>
          </a:p>
          <a:p>
            <a:pPr lvl="1" eaLnBrk="1" hangingPunct="1"/>
            <a:r>
              <a:rPr lang="en-US" altLang="en-US"/>
              <a:t>Panel approval (Y/N)</a:t>
            </a:r>
          </a:p>
          <a:p>
            <a:pPr lvl="1" eaLnBrk="1" hangingPunct="1"/>
            <a:r>
              <a:rPr lang="en-US" altLang="en-US"/>
              <a:t>Dose</a:t>
            </a:r>
          </a:p>
          <a:p>
            <a:pPr lvl="1" eaLnBrk="1" hangingPunct="1"/>
            <a:r>
              <a:rPr lang="en-US" altLang="en-US"/>
              <a:t>Out of hours (Y/N)</a:t>
            </a:r>
          </a:p>
        </p:txBody>
      </p:sp>
      <p:pic>
        <p:nvPicPr>
          <p:cNvPr id="6148" name="Picture 2" descr="A close up of a mask&#10;&#10;Description automatically generated">
            <a:extLst>
              <a:ext uri="{FF2B5EF4-FFF2-40B4-BE49-F238E27FC236}">
                <a16:creationId xmlns:a16="http://schemas.microsoft.com/office/drawing/2014/main" id="{EBC1E3A6-B804-4D09-A2A5-B4F787E95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864" y="2203450"/>
            <a:ext cx="200342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3">
            <a:extLst>
              <a:ext uri="{FF2B5EF4-FFF2-40B4-BE49-F238E27FC236}">
                <a16:creationId xmlns:a16="http://schemas.microsoft.com/office/drawing/2014/main" id="{972AC542-09AD-43D1-9B47-8E38478D24D8}"/>
              </a:ext>
            </a:extLst>
          </p:cNvPr>
          <p:cNvSpPr txBox="1">
            <a:spLocks noChangeArrowheads="1"/>
          </p:cNvSpPr>
          <p:nvPr/>
        </p:nvSpPr>
        <p:spPr bwMode="auto">
          <a:xfrm>
            <a:off x="8399463" y="5610225"/>
            <a:ext cx="1758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fontAlgn="base">
              <a:spcBef>
                <a:spcPct val="0"/>
              </a:spcBef>
              <a:spcAft>
                <a:spcPct val="0"/>
              </a:spcAft>
              <a:buNone/>
            </a:pPr>
            <a:r>
              <a:rPr lang="en-GB" altLang="en-US" sz="900">
                <a:solidFill>
                  <a:srgbClr val="000000"/>
                </a:solidFill>
                <a:hlinkClick r:id="rId3" tooltip="http://www.pngall.com/doctor-png/download/23218"/>
              </a:rPr>
              <a:t>This Photo</a:t>
            </a:r>
            <a:r>
              <a:rPr lang="en-GB" altLang="en-US" sz="900">
                <a:solidFill>
                  <a:srgbClr val="000000"/>
                </a:solidFill>
              </a:rPr>
              <a:t> by Unknown Author is licensed under </a:t>
            </a:r>
            <a:r>
              <a:rPr lang="en-GB" altLang="en-US" sz="900">
                <a:solidFill>
                  <a:srgbClr val="000000"/>
                </a:solidFill>
                <a:hlinkClick r:id="rId4" tooltip="https://creativecommons.org/licenses/by-nc/3.0/"/>
              </a:rPr>
              <a:t>CC BY-NC</a:t>
            </a:r>
            <a:endParaRPr lang="en-GB" altLang="en-US" sz="9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7830-2FA0-4F36-91B8-9781C68C7FB3}"/>
              </a:ext>
            </a:extLst>
          </p:cNvPr>
          <p:cNvSpPr>
            <a:spLocks noGrp="1"/>
          </p:cNvSpPr>
          <p:nvPr>
            <p:ph type="title"/>
          </p:nvPr>
        </p:nvSpPr>
        <p:spPr/>
        <p:txBody>
          <a:bodyPr>
            <a:noAutofit/>
          </a:bodyPr>
          <a:lstStyle/>
          <a:p>
            <a:pPr lvl="0" algn="l"/>
            <a:br>
              <a:rPr lang="en-GB" dirty="0"/>
            </a:br>
            <a:endParaRPr lang="en-GB" sz="2000" dirty="0">
              <a:latin typeface="Arial" panose="020B0604020202020204" pitchFamily="34" charset="0"/>
              <a:cs typeface="Arial" panose="020B0604020202020204" pitchFamily="34" charset="0"/>
            </a:endParaRPr>
          </a:p>
        </p:txBody>
      </p:sp>
      <p:pic>
        <p:nvPicPr>
          <p:cNvPr id="14" name="Content Placeholder 13" descr="A circuit board&#10;&#10;Description generated with high confidence">
            <a:extLst>
              <a:ext uri="{FF2B5EF4-FFF2-40B4-BE49-F238E27FC236}">
                <a16:creationId xmlns:a16="http://schemas.microsoft.com/office/drawing/2014/main" id="{6FC0D840-7846-4628-AA70-A10B7F8D49B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93005" y="1151455"/>
            <a:ext cx="7577846" cy="4873625"/>
          </a:xfrm>
        </p:spPr>
      </p:pic>
      <p:pic>
        <p:nvPicPr>
          <p:cNvPr id="6" name="Picture 5">
            <a:extLst>
              <a:ext uri="{FF2B5EF4-FFF2-40B4-BE49-F238E27FC236}">
                <a16:creationId xmlns:a16="http://schemas.microsoft.com/office/drawing/2014/main" id="{A00EC58D-7653-4A20-8FA3-357F30A38443}"/>
              </a:ext>
            </a:extLst>
          </p:cNvPr>
          <p:cNvPicPr>
            <a:picLocks noChangeAspect="1"/>
          </p:cNvPicPr>
          <p:nvPr/>
        </p:nvPicPr>
        <p:blipFill>
          <a:blip r:embed="rId5"/>
          <a:stretch>
            <a:fillRect/>
          </a:stretch>
        </p:blipFill>
        <p:spPr>
          <a:xfrm>
            <a:off x="10246079" y="338273"/>
            <a:ext cx="1548518" cy="627942"/>
          </a:xfrm>
          <a:prstGeom prst="rect">
            <a:avLst/>
          </a:prstGeom>
        </p:spPr>
      </p:pic>
      <p:sp>
        <p:nvSpPr>
          <p:cNvPr id="5" name="Slide Number Placeholder 2">
            <a:extLst>
              <a:ext uri="{FF2B5EF4-FFF2-40B4-BE49-F238E27FC236}">
                <a16:creationId xmlns:a16="http://schemas.microsoft.com/office/drawing/2014/main" id="{E24BA0FE-10E4-4AA9-8050-7B53F02D798C}"/>
              </a:ext>
            </a:extLst>
          </p:cNvPr>
          <p:cNvSpPr txBox="1">
            <a:spLocks/>
          </p:cNvSpPr>
          <p:nvPr/>
        </p:nvSpPr>
        <p:spPr>
          <a:xfrm>
            <a:off x="344481" y="6264483"/>
            <a:ext cx="370904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53C94BE-D67D-46B0-BDB0-06AF5F421C7D}" type="slidenum">
              <a:rPr lang="en-GB" smtClean="0">
                <a:latin typeface="Arial" panose="020B0604020202020204" pitchFamily="34" charset="0"/>
                <a:cs typeface="Arial" panose="020B0604020202020204" pitchFamily="34" charset="0"/>
              </a:rPr>
              <a:pPr algn="l"/>
              <a:t>2</a:t>
            </a:fld>
            <a:r>
              <a:rPr lang="en-GB" dirty="0">
                <a:latin typeface="Arial" panose="020B0604020202020204" pitchFamily="34" charset="0"/>
                <a:cs typeface="Arial" panose="020B0604020202020204" pitchFamily="34" charset="0"/>
              </a:rPr>
              <a:t> l NHS England and NHS Improvement</a:t>
            </a:r>
          </a:p>
        </p:txBody>
      </p:sp>
      <p:sp>
        <p:nvSpPr>
          <p:cNvPr id="7" name="Title 3">
            <a:extLst>
              <a:ext uri="{FF2B5EF4-FFF2-40B4-BE49-F238E27FC236}">
                <a16:creationId xmlns:a16="http://schemas.microsoft.com/office/drawing/2014/main" id="{21B03DDD-2282-4763-B0ED-0EC52F18D85A}"/>
              </a:ext>
            </a:extLst>
          </p:cNvPr>
          <p:cNvSpPr txBox="1">
            <a:spLocks/>
          </p:cNvSpPr>
          <p:nvPr/>
        </p:nvSpPr>
        <p:spPr>
          <a:xfrm>
            <a:off x="397403" y="457656"/>
            <a:ext cx="4334853" cy="6677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dirty="0">
              <a:solidFill>
                <a:schemeClr val="accent1">
                  <a:lumMod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04C3692-7E2D-4976-864C-E18491CE825D}"/>
              </a:ext>
            </a:extLst>
          </p:cNvPr>
          <p:cNvSpPr txBox="1"/>
          <p:nvPr/>
        </p:nvSpPr>
        <p:spPr>
          <a:xfrm>
            <a:off x="5832475" y="5861050"/>
            <a:ext cx="4873625" cy="230832"/>
          </a:xfrm>
          <a:prstGeom prst="rect">
            <a:avLst/>
          </a:prstGeom>
          <a:noFill/>
        </p:spPr>
        <p:txBody>
          <a:bodyPr wrap="square" rtlCol="0">
            <a:spAutoFit/>
          </a:bodyPr>
          <a:lstStyle/>
          <a:p>
            <a:r>
              <a:rPr lang="en-GB" sz="900">
                <a:hlinkClick r:id="rId4" tooltip="https://www.flickr.com/photos/ramseymohsen/5257028738/"/>
              </a:rPr>
              <a:t>This Photo</a:t>
            </a:r>
            <a:r>
              <a:rPr lang="en-GB" sz="900"/>
              <a:t> by Unknown Author is licensed under </a:t>
            </a:r>
            <a:r>
              <a:rPr lang="en-GB" sz="900">
                <a:hlinkClick r:id="rId6" tooltip="https://creativecommons.org/licenses/by-nc-sa/3.0/"/>
              </a:rPr>
              <a:t>CC BY-SA-NC</a:t>
            </a:r>
            <a:endParaRPr lang="en-GB" sz="900"/>
          </a:p>
        </p:txBody>
      </p:sp>
    </p:spTree>
    <p:extLst>
      <p:ext uri="{BB962C8B-B14F-4D97-AF65-F5344CB8AC3E}">
        <p14:creationId xmlns:p14="http://schemas.microsoft.com/office/powerpoint/2010/main" val="770798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8920BC27-AF83-46AB-A281-A93CAB580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2346326"/>
            <a:ext cx="2914650" cy="267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Title 2">
            <a:extLst>
              <a:ext uri="{FF2B5EF4-FFF2-40B4-BE49-F238E27FC236}">
                <a16:creationId xmlns:a16="http://schemas.microsoft.com/office/drawing/2014/main" id="{8B813689-970E-4CEC-B5E0-AFE11FF6CEDC}"/>
              </a:ext>
            </a:extLst>
          </p:cNvPr>
          <p:cNvSpPr>
            <a:spLocks noGrp="1" noChangeArrowheads="1"/>
          </p:cNvSpPr>
          <p:nvPr>
            <p:ph type="title"/>
          </p:nvPr>
        </p:nvSpPr>
        <p:spPr/>
        <p:txBody>
          <a:bodyPr/>
          <a:lstStyle/>
          <a:p>
            <a:r>
              <a:rPr lang="en-GB" altLang="en-US"/>
              <a:t>Dose determining weight</a:t>
            </a:r>
          </a:p>
        </p:txBody>
      </p:sp>
      <p:pic>
        <p:nvPicPr>
          <p:cNvPr id="7172" name="Picture 4" descr="A screenshot of a cell phone&#10;&#10;Description automatically generated">
            <a:extLst>
              <a:ext uri="{FF2B5EF4-FFF2-40B4-BE49-F238E27FC236}">
                <a16:creationId xmlns:a16="http://schemas.microsoft.com/office/drawing/2014/main" id="{0ED97275-CF6A-454E-8AB1-37433AA18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930"/>
          <a:stretch>
            <a:fillRect/>
          </a:stretch>
        </p:blipFill>
        <p:spPr bwMode="auto">
          <a:xfrm>
            <a:off x="15240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
            <a:extLst>
              <a:ext uri="{FF2B5EF4-FFF2-40B4-BE49-F238E27FC236}">
                <a16:creationId xmlns:a16="http://schemas.microsoft.com/office/drawing/2014/main" id="{552DDED3-B9D8-4898-A8A7-DF178A078886}"/>
              </a:ext>
            </a:extLst>
          </p:cNvPr>
          <p:cNvSpPr>
            <a:spLocks noChangeArrowheads="1"/>
          </p:cNvSpPr>
          <p:nvPr/>
        </p:nvSpPr>
        <p:spPr bwMode="auto">
          <a:xfrm>
            <a:off x="2144713" y="765175"/>
            <a:ext cx="2825750" cy="368300"/>
          </a:xfrm>
          <a:prstGeom prst="rect">
            <a:avLst/>
          </a:prstGeom>
          <a:solidFill>
            <a:schemeClr val="bg1"/>
          </a:solidFill>
          <a:ln w="9525">
            <a:solidFill>
              <a:schemeClr val="accent2"/>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a:solidFill>
                  <a:srgbClr val="000000"/>
                </a:solidFill>
                <a:hlinkClick r:id="rId5"/>
              </a:rPr>
              <a:t>https://rebrand.ly/EOEIAP</a:t>
            </a:r>
            <a:endParaRPr lang="en-GB" altLang="en-US">
              <a:solidFill>
                <a:srgbClr val="000000"/>
              </a:solidFil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A6B3D550-2AC8-4A4D-976F-E4E20B4324A6}"/>
              </a:ext>
            </a:extLst>
          </p:cNvPr>
          <p:cNvSpPr>
            <a:spLocks noGrp="1" noChangeArrowheads="1"/>
          </p:cNvSpPr>
          <p:nvPr>
            <p:ph idx="4294967295"/>
          </p:nvPr>
        </p:nvSpPr>
        <p:spPr>
          <a:xfrm>
            <a:off x="1524001" y="1268414"/>
            <a:ext cx="8353425" cy="4752975"/>
          </a:xfrm>
        </p:spPr>
        <p:txBody>
          <a:bodyPr/>
          <a:lstStyle/>
          <a:p>
            <a:r>
              <a:rPr lang="en-GB" altLang="en-US"/>
              <a:t>Insert extract from the regional guidelines here</a:t>
            </a:r>
          </a:p>
        </p:txBody>
      </p:sp>
      <p:pic>
        <p:nvPicPr>
          <p:cNvPr id="8195" name="Picture 4">
            <a:extLst>
              <a:ext uri="{FF2B5EF4-FFF2-40B4-BE49-F238E27FC236}">
                <a16:creationId xmlns:a16="http://schemas.microsoft.com/office/drawing/2014/main" id="{D2DEFABF-8350-4726-9D98-2BE1B1B09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1" y="344488"/>
            <a:ext cx="9186863"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EF4FC30A-DA5E-4291-B56D-2B3D3CA29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188914"/>
            <a:ext cx="5499100" cy="579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B8DD6A98-ECE0-4CCE-A10D-75E2386E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331788"/>
            <a:ext cx="7888288" cy="552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8A887D6-59E7-4D59-88E0-5CEFF6DADC24}"/>
              </a:ext>
            </a:extLst>
          </p:cNvPr>
          <p:cNvSpPr>
            <a:spLocks noGrp="1" noChangeArrowheads="1"/>
          </p:cNvSpPr>
          <p:nvPr>
            <p:ph type="title"/>
          </p:nvPr>
        </p:nvSpPr>
        <p:spPr/>
        <p:txBody>
          <a:bodyPr/>
          <a:lstStyle/>
          <a:p>
            <a:pPr eaLnBrk="1" hangingPunct="1"/>
            <a:r>
              <a:rPr lang="en-US" altLang="en-US"/>
              <a:t>Mechanism for approval</a:t>
            </a:r>
          </a:p>
        </p:txBody>
      </p:sp>
      <p:graphicFrame>
        <p:nvGraphicFramePr>
          <p:cNvPr id="2" name="Content Placeholder 1">
            <a:extLst>
              <a:ext uri="{FF2B5EF4-FFF2-40B4-BE49-F238E27FC236}">
                <a16:creationId xmlns:a16="http://schemas.microsoft.com/office/drawing/2014/main" id="{3D89A7B3-7837-493E-A5D2-996899BA2934}"/>
              </a:ext>
            </a:extLst>
          </p:cNvPr>
          <p:cNvGraphicFramePr>
            <a:graphicFrameLocks noGrp="1"/>
          </p:cNvGraphicFramePr>
          <p:nvPr>
            <p:ph idx="1"/>
          </p:nvPr>
        </p:nvGraphicFramePr>
        <p:xfrm>
          <a:off x="1919289" y="1268414"/>
          <a:ext cx="8353425"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AD126BA-AD3B-430A-BCE2-C860AF63EC99}"/>
              </a:ext>
            </a:extLst>
          </p:cNvPr>
          <p:cNvSpPr>
            <a:spLocks noGrp="1" noChangeArrowheads="1"/>
          </p:cNvSpPr>
          <p:nvPr>
            <p:ph type="title"/>
          </p:nvPr>
        </p:nvSpPr>
        <p:spPr/>
        <p:txBody>
          <a:bodyPr/>
          <a:lstStyle/>
          <a:p>
            <a:pPr eaLnBrk="1" hangingPunct="1"/>
            <a:r>
              <a:rPr lang="en-US" altLang="en-US"/>
              <a:t>Patient on ward requires treatment</a:t>
            </a:r>
          </a:p>
        </p:txBody>
      </p:sp>
      <p:sp>
        <p:nvSpPr>
          <p:cNvPr id="12291" name="Content Placeholder 2">
            <a:extLst>
              <a:ext uri="{FF2B5EF4-FFF2-40B4-BE49-F238E27FC236}">
                <a16:creationId xmlns:a16="http://schemas.microsoft.com/office/drawing/2014/main" id="{23E31B75-A89E-4298-A724-53D40A5D2910}"/>
              </a:ext>
            </a:extLst>
          </p:cNvPr>
          <p:cNvSpPr>
            <a:spLocks noGrp="1" noChangeArrowheads="1"/>
          </p:cNvSpPr>
          <p:nvPr>
            <p:ph idx="1"/>
          </p:nvPr>
        </p:nvSpPr>
        <p:spPr/>
        <p:txBody>
          <a:bodyPr/>
          <a:lstStyle/>
          <a:p>
            <a:pPr eaLnBrk="1" hangingPunct="1"/>
            <a:r>
              <a:rPr lang="en-US" altLang="en-US"/>
              <a:t>Application to panel</a:t>
            </a:r>
          </a:p>
          <a:p>
            <a:pPr lvl="1" eaLnBrk="1" hangingPunct="1"/>
            <a:r>
              <a:rPr lang="en-US" altLang="en-US"/>
              <a:t>Virtual panel				&lt; 24 hours</a:t>
            </a:r>
          </a:p>
          <a:p>
            <a:pPr lvl="1" eaLnBrk="1" hangingPunct="1"/>
            <a:r>
              <a:rPr lang="en-US" altLang="en-US"/>
              <a:t>Specialist panel			Weekly</a:t>
            </a:r>
          </a:p>
          <a:p>
            <a:pPr lvl="1" eaLnBrk="1" hangingPunct="1"/>
            <a:r>
              <a:rPr lang="en-US" altLang="en-US"/>
              <a:t>Regional panel			Monthly</a:t>
            </a:r>
          </a:p>
          <a:p>
            <a:pPr lvl="1" eaLnBrk="1" hangingPunct="1"/>
            <a:endParaRPr lang="en-US" altLang="en-US"/>
          </a:p>
          <a:p>
            <a:pPr lvl="1" eaLnBrk="1" hangingPunct="1"/>
            <a:r>
              <a:rPr lang="en-US" altLang="en-US">
                <a:solidFill>
                  <a:srgbClr val="99CCFF"/>
                </a:solidFill>
                <a:hlinkClick r:id="rId2"/>
              </a:rPr>
              <a:t>add-tr.iap-eastofengland@nhs.net</a:t>
            </a:r>
            <a:r>
              <a:rPr lang="en-US" altLang="en-US"/>
              <a:t> (associates)</a:t>
            </a:r>
          </a:p>
          <a:p>
            <a:pPr lvl="1" eaLnBrk="1" hangingPunct="1"/>
            <a:endParaRPr lang="en-US" altLang="en-US"/>
          </a:p>
          <a:p>
            <a:pPr lvl="1" eaLnBrk="1" hangingPunct="1"/>
            <a:r>
              <a:rPr lang="en-US" altLang="en-US">
                <a:solidFill>
                  <a:srgbClr val="99CCFF"/>
                </a:solidFill>
                <a:hlinkClick r:id="rId3"/>
              </a:rPr>
              <a:t>ivig@addenbrookes.nhs.uk</a:t>
            </a:r>
            <a:r>
              <a:rPr lang="en-US" altLang="en-US">
                <a:solidFill>
                  <a:srgbClr val="99CCFF"/>
                </a:solidFill>
              </a:rPr>
              <a:t> </a:t>
            </a:r>
            <a:r>
              <a:rPr lang="en-US" altLang="en-US"/>
              <a:t>(CUH)</a:t>
            </a:r>
          </a:p>
          <a:p>
            <a:pPr lvl="1" eaLnBrk="1" hangingPunct="1"/>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60BC18A-A8A1-423C-A69E-E8C59BD4A772}"/>
              </a:ext>
            </a:extLst>
          </p:cNvPr>
          <p:cNvSpPr>
            <a:spLocks noGrp="1" noChangeArrowheads="1"/>
          </p:cNvSpPr>
          <p:nvPr>
            <p:ph type="title"/>
          </p:nvPr>
        </p:nvSpPr>
        <p:spPr/>
        <p:txBody>
          <a:bodyPr/>
          <a:lstStyle/>
          <a:p>
            <a:pPr eaLnBrk="1" hangingPunct="1"/>
            <a:r>
              <a:rPr lang="en-US" altLang="en-US"/>
              <a:t>Approval – per indication</a:t>
            </a:r>
          </a:p>
        </p:txBody>
      </p:sp>
      <p:sp>
        <p:nvSpPr>
          <p:cNvPr id="13315" name="Content Placeholder 2">
            <a:extLst>
              <a:ext uri="{FF2B5EF4-FFF2-40B4-BE49-F238E27FC236}">
                <a16:creationId xmlns:a16="http://schemas.microsoft.com/office/drawing/2014/main" id="{B8E9BC37-070F-4CC3-B6D6-A7B53D93AEA5}"/>
              </a:ext>
            </a:extLst>
          </p:cNvPr>
          <p:cNvSpPr>
            <a:spLocks noGrp="1" noChangeArrowheads="1"/>
          </p:cNvSpPr>
          <p:nvPr>
            <p:ph idx="1"/>
          </p:nvPr>
        </p:nvSpPr>
        <p:spPr/>
        <p:txBody>
          <a:bodyPr/>
          <a:lstStyle/>
          <a:p>
            <a:pPr eaLnBrk="1" hangingPunct="1"/>
            <a:r>
              <a:rPr lang="en-US" altLang="en-US"/>
              <a:t>Class I – Life or limb indication</a:t>
            </a:r>
          </a:p>
          <a:p>
            <a:pPr lvl="1" eaLnBrk="1" hangingPunct="1"/>
            <a:r>
              <a:rPr lang="en-US" altLang="en-US" sz="2000"/>
              <a:t>Out of hours treatment permitted</a:t>
            </a:r>
          </a:p>
          <a:p>
            <a:pPr eaLnBrk="1" hangingPunct="1"/>
            <a:endParaRPr lang="en-US" altLang="en-US" sz="1200"/>
          </a:p>
          <a:p>
            <a:pPr eaLnBrk="1" hangingPunct="1"/>
            <a:r>
              <a:rPr lang="en-US" altLang="en-US"/>
              <a:t>Class II – Strong clinical evidence in selected patients</a:t>
            </a:r>
          </a:p>
          <a:p>
            <a:pPr lvl="1" eaLnBrk="1" hangingPunct="1"/>
            <a:r>
              <a:rPr lang="en-US" altLang="en-US" sz="2000"/>
              <a:t>Panel approval required</a:t>
            </a:r>
          </a:p>
          <a:p>
            <a:pPr eaLnBrk="1" hangingPunct="1"/>
            <a:endParaRPr lang="en-US" altLang="en-US" sz="1200"/>
          </a:p>
          <a:p>
            <a:pPr eaLnBrk="1" hangingPunct="1"/>
            <a:r>
              <a:rPr lang="en-US" altLang="en-US"/>
              <a:t>Class III – Former GREY commissioned</a:t>
            </a:r>
          </a:p>
          <a:p>
            <a:pPr lvl="1" eaLnBrk="1" hangingPunct="1"/>
            <a:r>
              <a:rPr lang="en-US" altLang="en-US" sz="2000"/>
              <a:t>Consensus panel approval</a:t>
            </a:r>
          </a:p>
          <a:p>
            <a:pPr eaLnBrk="1" hangingPunct="1"/>
            <a:endParaRPr lang="en-US" altLang="en-US" sz="1200"/>
          </a:p>
          <a:p>
            <a:pPr eaLnBrk="1" hangingPunct="1"/>
            <a:r>
              <a:rPr lang="en-US" altLang="en-US"/>
              <a:t>Class IV – Former GREY uncommissioned &amp; unlisted.  </a:t>
            </a:r>
          </a:p>
          <a:p>
            <a:pPr lvl="1" eaLnBrk="1" hangingPunct="1"/>
            <a:r>
              <a:rPr lang="en-US" altLang="en-US" sz="2000"/>
              <a:t>Requires consensus panel approval &amp; NHSE funding approval.</a:t>
            </a:r>
          </a:p>
          <a:p>
            <a:pPr eaLnBrk="1" hangingPunct="1"/>
            <a:endParaRPr lang="en-US" altLang="en-US" sz="1200"/>
          </a:p>
          <a:p>
            <a:pPr eaLnBrk="1" hangingPunct="1"/>
            <a:r>
              <a:rPr lang="en-US" altLang="en-US"/>
              <a:t>Class V – No clinical evidence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0DDEB2C-AE96-46AC-BA13-8A45CBCD04CB}"/>
              </a:ext>
            </a:extLst>
          </p:cNvPr>
          <p:cNvSpPr>
            <a:spLocks noGrp="1" noChangeArrowheads="1"/>
          </p:cNvSpPr>
          <p:nvPr>
            <p:ph type="title"/>
          </p:nvPr>
        </p:nvSpPr>
        <p:spPr>
          <a:xfrm>
            <a:off x="1919289" y="123825"/>
            <a:ext cx="8353425" cy="935038"/>
          </a:xfrm>
        </p:spPr>
        <p:txBody>
          <a:bodyPr/>
          <a:lstStyle/>
          <a:p>
            <a:r>
              <a:rPr lang="en-GB" altLang="en-US"/>
              <a:t>Complete / submit application form</a:t>
            </a:r>
          </a:p>
        </p:txBody>
      </p:sp>
      <p:pic>
        <p:nvPicPr>
          <p:cNvPr id="14339" name="Picture 4">
            <a:extLst>
              <a:ext uri="{FF2B5EF4-FFF2-40B4-BE49-F238E27FC236}">
                <a16:creationId xmlns:a16="http://schemas.microsoft.com/office/drawing/2014/main" id="{C63736D3-24E3-4AB3-B857-67B3F4909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805488"/>
            <a:ext cx="20478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2">
            <a:extLst>
              <a:ext uri="{FF2B5EF4-FFF2-40B4-BE49-F238E27FC236}">
                <a16:creationId xmlns:a16="http://schemas.microsoft.com/office/drawing/2014/main" id="{22596ADA-D776-456B-AA1D-2965B6CC5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1058864"/>
            <a:ext cx="5499100" cy="579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EF2E563-9BAD-4081-8B0E-C35060C8D590}"/>
              </a:ext>
            </a:extLst>
          </p:cNvPr>
          <p:cNvSpPr>
            <a:spLocks noGrp="1" noChangeArrowheads="1"/>
          </p:cNvSpPr>
          <p:nvPr>
            <p:ph type="title"/>
          </p:nvPr>
        </p:nvSpPr>
        <p:spPr/>
        <p:txBody>
          <a:bodyPr/>
          <a:lstStyle/>
          <a:p>
            <a:pPr eaLnBrk="1" hangingPunct="1"/>
            <a:r>
              <a:rPr lang="en-US" altLang="en-US"/>
              <a:t>Process of prescribing</a:t>
            </a:r>
          </a:p>
        </p:txBody>
      </p:sp>
      <p:graphicFrame>
        <p:nvGraphicFramePr>
          <p:cNvPr id="2" name="Content Placeholder 1">
            <a:extLst>
              <a:ext uri="{FF2B5EF4-FFF2-40B4-BE49-F238E27FC236}">
                <a16:creationId xmlns:a16="http://schemas.microsoft.com/office/drawing/2014/main" id="{B548AE4C-953B-4A0C-96F4-D286AE222DB4}"/>
              </a:ext>
            </a:extLst>
          </p:cNvPr>
          <p:cNvGraphicFramePr>
            <a:graphicFrameLocks noGrp="1"/>
          </p:cNvGraphicFramePr>
          <p:nvPr>
            <p:ph idx="1"/>
          </p:nvPr>
        </p:nvGraphicFramePr>
        <p:xfrm>
          <a:off x="1919289" y="1268414"/>
          <a:ext cx="8353425"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23BFB47-8685-4935-9A2F-E1D711B432A7}"/>
              </a:ext>
            </a:extLst>
          </p:cNvPr>
          <p:cNvSpPr>
            <a:spLocks noGrp="1" noChangeArrowheads="1"/>
          </p:cNvSpPr>
          <p:nvPr>
            <p:ph type="title"/>
          </p:nvPr>
        </p:nvSpPr>
        <p:spPr/>
        <p:txBody>
          <a:bodyPr/>
          <a:lstStyle/>
          <a:p>
            <a:pPr eaLnBrk="1" hangingPunct="1"/>
            <a:r>
              <a:rPr lang="en-US" altLang="en-US"/>
              <a:t>Patient on ward requires treatment</a:t>
            </a:r>
          </a:p>
        </p:txBody>
      </p:sp>
      <p:sp>
        <p:nvSpPr>
          <p:cNvPr id="16387" name="Content Placeholder 2">
            <a:extLst>
              <a:ext uri="{FF2B5EF4-FFF2-40B4-BE49-F238E27FC236}">
                <a16:creationId xmlns:a16="http://schemas.microsoft.com/office/drawing/2014/main" id="{CFA546B4-3616-44F1-800C-EB548D54D23C}"/>
              </a:ext>
            </a:extLst>
          </p:cNvPr>
          <p:cNvSpPr>
            <a:spLocks noGrp="1" noChangeArrowheads="1"/>
          </p:cNvSpPr>
          <p:nvPr>
            <p:ph idx="1"/>
          </p:nvPr>
        </p:nvSpPr>
        <p:spPr/>
        <p:txBody>
          <a:bodyPr/>
          <a:lstStyle/>
          <a:p>
            <a:pPr eaLnBrk="1" hangingPunct="1"/>
            <a:r>
              <a:rPr lang="en-US" altLang="en-US"/>
              <a:t>Provide patient information leaflet (EOEIAP)</a:t>
            </a:r>
          </a:p>
          <a:p>
            <a:pPr lvl="1" eaLnBrk="1" hangingPunct="1"/>
            <a:r>
              <a:rPr lang="en-US" altLang="en-US" sz="2000"/>
              <a:t>Why immunoglobulin</a:t>
            </a:r>
          </a:p>
          <a:p>
            <a:pPr lvl="1" eaLnBrk="1" hangingPunct="1"/>
            <a:r>
              <a:rPr lang="en-US" altLang="en-US" sz="2000"/>
              <a:t>Side effects</a:t>
            </a:r>
          </a:p>
          <a:p>
            <a:pPr lvl="1" eaLnBrk="1" hangingPunct="1"/>
            <a:r>
              <a:rPr lang="en-US" altLang="en-US" sz="2000"/>
              <a:t>Blood product risks</a:t>
            </a:r>
          </a:p>
          <a:p>
            <a:pPr lvl="1" eaLnBrk="1" hangingPunct="1"/>
            <a:r>
              <a:rPr lang="en-US" altLang="en-US" sz="2000"/>
              <a:t>Sharing of patient data – with panel and database</a:t>
            </a:r>
          </a:p>
          <a:p>
            <a:pPr eaLnBrk="1" hangingPunct="1"/>
            <a:endParaRPr lang="en-US" altLang="en-US"/>
          </a:p>
          <a:p>
            <a:pPr eaLnBrk="1" hangingPunct="1"/>
            <a:r>
              <a:rPr lang="en-US" altLang="en-US"/>
              <a:t>Undertake consent (local process)</a:t>
            </a:r>
          </a:p>
          <a:p>
            <a:pPr eaLnBrk="1" hangingPunct="1"/>
            <a:endParaRPr lang="en-US" altLang="en-US"/>
          </a:p>
          <a:p>
            <a:pPr eaLnBrk="1" hangingPunct="1"/>
            <a:r>
              <a:rPr lang="en-US" altLang="en-US"/>
              <a:t>Review VTE risk assessment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1F4019-D4E6-4390-99D5-52C1F8DE43C1}"/>
              </a:ext>
            </a:extLst>
          </p:cNvPr>
          <p:cNvSpPr>
            <a:spLocks noGrp="1"/>
          </p:cNvSpPr>
          <p:nvPr>
            <p:ph sz="quarter" idx="10"/>
          </p:nvPr>
        </p:nvSpPr>
        <p:spPr>
          <a:xfrm>
            <a:off x="620240" y="1649627"/>
            <a:ext cx="10316899" cy="4683812"/>
          </a:xfrm>
        </p:spPr>
        <p:txBody>
          <a:bodyPr/>
          <a:lstStyle/>
          <a:p>
            <a:r>
              <a:rPr lang="en-GB" sz="1867" b="1" dirty="0">
                <a:solidFill>
                  <a:srgbClr val="0070C0"/>
                </a:solidFill>
              </a:rPr>
              <a:t>21 Sub-Regional Immunoglobulin Assessment Panels (SRIAPs) now in place and making real progress with improving over-arching Ig stewardship</a:t>
            </a:r>
          </a:p>
          <a:p>
            <a:pPr marL="0" indent="0">
              <a:buNone/>
            </a:pPr>
            <a:endParaRPr lang="en-GB" sz="1867" b="1" dirty="0">
              <a:solidFill>
                <a:srgbClr val="0070C0"/>
              </a:solidFill>
            </a:endParaRPr>
          </a:p>
          <a:p>
            <a:r>
              <a:rPr lang="en-GB" sz="1867" b="1" dirty="0">
                <a:solidFill>
                  <a:srgbClr val="0070C0"/>
                </a:solidFill>
              </a:rPr>
              <a:t>Use of 1g/Kg Ig in ITP has been achieved in 80% of cases treated</a:t>
            </a:r>
          </a:p>
          <a:p>
            <a:endParaRPr lang="en-GB" sz="1867" b="1" dirty="0">
              <a:solidFill>
                <a:srgbClr val="0070C0"/>
              </a:solidFill>
            </a:endParaRPr>
          </a:p>
          <a:p>
            <a:r>
              <a:rPr lang="en-GB" sz="1867" b="1" dirty="0">
                <a:solidFill>
                  <a:srgbClr val="0070C0"/>
                </a:solidFill>
              </a:rPr>
              <a:t>Guidelines review</a:t>
            </a:r>
          </a:p>
          <a:p>
            <a:pPr lvl="1"/>
            <a:r>
              <a:rPr lang="en-GB" sz="1867" b="1" dirty="0">
                <a:solidFill>
                  <a:srgbClr val="0070C0"/>
                </a:solidFill>
              </a:rPr>
              <a:t>Updated and circulated November 2019 (haematology, immunology, infectious diseases and neurology)</a:t>
            </a:r>
          </a:p>
          <a:p>
            <a:pPr marL="457189" lvl="1" indent="0">
              <a:buNone/>
            </a:pPr>
            <a:endParaRPr lang="en-GB" sz="1867" b="1" dirty="0">
              <a:solidFill>
                <a:srgbClr val="0070C0"/>
              </a:solidFill>
            </a:endParaRPr>
          </a:p>
          <a:p>
            <a:r>
              <a:rPr lang="en-GB" sz="1867" b="1" dirty="0">
                <a:solidFill>
                  <a:srgbClr val="0070C0"/>
                </a:solidFill>
              </a:rPr>
              <a:t>Development and testing of the electronic Ig-referral form</a:t>
            </a:r>
          </a:p>
          <a:p>
            <a:pPr marL="0" indent="0">
              <a:buNone/>
            </a:pPr>
            <a:endParaRPr lang="en-GB" sz="1867" b="1" dirty="0">
              <a:solidFill>
                <a:srgbClr val="0070C0"/>
              </a:solidFill>
            </a:endParaRPr>
          </a:p>
          <a:p>
            <a:r>
              <a:rPr lang="en-GB" sz="1867" b="1" dirty="0">
                <a:solidFill>
                  <a:srgbClr val="0070C0"/>
                </a:solidFill>
              </a:rPr>
              <a:t>Development of the FutureNHS Collaborative Ig platform</a:t>
            </a:r>
          </a:p>
          <a:p>
            <a:endParaRPr lang="en-GB" sz="1867" b="1" dirty="0">
              <a:solidFill>
                <a:srgbClr val="0070C0"/>
              </a:solidFill>
            </a:endParaRPr>
          </a:p>
        </p:txBody>
      </p:sp>
      <p:sp>
        <p:nvSpPr>
          <p:cNvPr id="3" name="Title 2">
            <a:extLst>
              <a:ext uri="{FF2B5EF4-FFF2-40B4-BE49-F238E27FC236}">
                <a16:creationId xmlns:a16="http://schemas.microsoft.com/office/drawing/2014/main" id="{F03BC1B1-778D-48AE-AD93-EEFBF3A289CD}"/>
              </a:ext>
            </a:extLst>
          </p:cNvPr>
          <p:cNvSpPr>
            <a:spLocks noGrp="1"/>
          </p:cNvSpPr>
          <p:nvPr>
            <p:ph type="title"/>
          </p:nvPr>
        </p:nvSpPr>
        <p:spPr>
          <a:xfrm>
            <a:off x="614922" y="854465"/>
            <a:ext cx="8756073" cy="611649"/>
          </a:xfrm>
        </p:spPr>
        <p:txBody>
          <a:bodyPr/>
          <a:lstStyle/>
          <a:p>
            <a:r>
              <a:rPr lang="en-GB" sz="3733" b="1" dirty="0"/>
              <a:t>Achievements to date</a:t>
            </a:r>
          </a:p>
        </p:txBody>
      </p:sp>
    </p:spTree>
    <p:extLst>
      <p:ext uri="{BB962C8B-B14F-4D97-AF65-F5344CB8AC3E}">
        <p14:creationId xmlns:p14="http://schemas.microsoft.com/office/powerpoint/2010/main" val="3781400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533BBD4-772A-4855-BB8C-2F215E2B6358}"/>
              </a:ext>
            </a:extLst>
          </p:cNvPr>
          <p:cNvSpPr>
            <a:spLocks noGrp="1" noChangeArrowheads="1"/>
          </p:cNvSpPr>
          <p:nvPr>
            <p:ph type="title"/>
          </p:nvPr>
        </p:nvSpPr>
        <p:spPr/>
        <p:txBody>
          <a:bodyPr/>
          <a:lstStyle/>
          <a:p>
            <a:r>
              <a:rPr lang="en-GB" altLang="en-US"/>
              <a:t>Underpinned by</a:t>
            </a:r>
          </a:p>
        </p:txBody>
      </p:sp>
      <p:sp>
        <p:nvSpPr>
          <p:cNvPr id="17411" name="Content Placeholder 2">
            <a:extLst>
              <a:ext uri="{FF2B5EF4-FFF2-40B4-BE49-F238E27FC236}">
                <a16:creationId xmlns:a16="http://schemas.microsoft.com/office/drawing/2014/main" id="{AA6C4563-F7AC-45EB-8495-40CF55446A77}"/>
              </a:ext>
            </a:extLst>
          </p:cNvPr>
          <p:cNvSpPr>
            <a:spLocks noGrp="1" noChangeArrowheads="1"/>
          </p:cNvSpPr>
          <p:nvPr>
            <p:ph idx="1"/>
          </p:nvPr>
        </p:nvSpPr>
        <p:spPr/>
        <p:txBody>
          <a:bodyPr/>
          <a:lstStyle/>
          <a:p>
            <a:r>
              <a:rPr lang="en-GB" altLang="en-US"/>
              <a:t>PIL</a:t>
            </a:r>
          </a:p>
        </p:txBody>
      </p:sp>
      <p:pic>
        <p:nvPicPr>
          <p:cNvPr id="17412" name="Picture 4">
            <a:extLst>
              <a:ext uri="{FF2B5EF4-FFF2-40B4-BE49-F238E27FC236}">
                <a16:creationId xmlns:a16="http://schemas.microsoft.com/office/drawing/2014/main" id="{A82E4D75-A260-42CE-9215-F8E8102FF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1412876"/>
            <a:ext cx="67627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228CE46-18AD-4A7D-8D9B-7E9381DCA5A9}"/>
              </a:ext>
            </a:extLst>
          </p:cNvPr>
          <p:cNvSpPr>
            <a:spLocks noGrp="1"/>
          </p:cNvSpPr>
          <p:nvPr>
            <p:ph type="title"/>
          </p:nvPr>
        </p:nvSpPr>
        <p:spPr/>
        <p:txBody>
          <a:bodyPr/>
          <a:lstStyle/>
          <a:p>
            <a:r>
              <a:rPr lang="en-GB" altLang="en-US"/>
              <a:t>Underpinned by</a:t>
            </a:r>
          </a:p>
        </p:txBody>
      </p:sp>
      <p:sp>
        <p:nvSpPr>
          <p:cNvPr id="18435" name="Content Placeholder 2">
            <a:extLst>
              <a:ext uri="{FF2B5EF4-FFF2-40B4-BE49-F238E27FC236}">
                <a16:creationId xmlns:a16="http://schemas.microsoft.com/office/drawing/2014/main" id="{8438A8C5-C4AF-41A2-98B1-8E2A9680654B}"/>
              </a:ext>
            </a:extLst>
          </p:cNvPr>
          <p:cNvSpPr>
            <a:spLocks noGrp="1"/>
          </p:cNvSpPr>
          <p:nvPr>
            <p:ph idx="1"/>
          </p:nvPr>
        </p:nvSpPr>
        <p:spPr/>
        <p:txBody>
          <a:bodyPr/>
          <a:lstStyle/>
          <a:p>
            <a:r>
              <a:rPr lang="en-GB" altLang="en-US"/>
              <a:t>Data Sharing Agreement</a:t>
            </a:r>
          </a:p>
        </p:txBody>
      </p:sp>
      <p:pic>
        <p:nvPicPr>
          <p:cNvPr id="18436" name="Picture 2">
            <a:extLst>
              <a:ext uri="{FF2B5EF4-FFF2-40B4-BE49-F238E27FC236}">
                <a16:creationId xmlns:a16="http://schemas.microsoft.com/office/drawing/2014/main" id="{5F9D1C43-EED5-4516-B609-9E8BFB963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1844675"/>
            <a:ext cx="6192838" cy="386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44EC521-B4E5-456B-BCC8-3D9D75C4CFE2}"/>
              </a:ext>
            </a:extLst>
          </p:cNvPr>
          <p:cNvSpPr>
            <a:spLocks noGrp="1" noChangeArrowheads="1"/>
          </p:cNvSpPr>
          <p:nvPr>
            <p:ph type="title"/>
          </p:nvPr>
        </p:nvSpPr>
        <p:spPr/>
        <p:txBody>
          <a:bodyPr/>
          <a:lstStyle/>
          <a:p>
            <a:pPr eaLnBrk="1" hangingPunct="1"/>
            <a:r>
              <a:rPr lang="en-US" altLang="en-US"/>
              <a:t>Monitoring</a:t>
            </a:r>
          </a:p>
        </p:txBody>
      </p:sp>
      <p:graphicFrame>
        <p:nvGraphicFramePr>
          <p:cNvPr id="2" name="Content Placeholder 1">
            <a:extLst>
              <a:ext uri="{FF2B5EF4-FFF2-40B4-BE49-F238E27FC236}">
                <a16:creationId xmlns:a16="http://schemas.microsoft.com/office/drawing/2014/main" id="{614115FF-C03B-4C99-AA09-FFEF6803AB7A}"/>
              </a:ext>
            </a:extLst>
          </p:cNvPr>
          <p:cNvGraphicFramePr>
            <a:graphicFrameLocks noGrp="1"/>
          </p:cNvGraphicFramePr>
          <p:nvPr>
            <p:ph idx="1"/>
          </p:nvPr>
        </p:nvGraphicFramePr>
        <p:xfrm>
          <a:off x="1919289" y="1268414"/>
          <a:ext cx="8353425"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A screenshot of a cell phone&#10;&#10;Description automatically generated">
            <a:extLst>
              <a:ext uri="{FF2B5EF4-FFF2-40B4-BE49-F238E27FC236}">
                <a16:creationId xmlns:a16="http://schemas.microsoft.com/office/drawing/2014/main" id="{9592F166-138D-4B57-9C4F-227BC55BF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1" y="1244600"/>
            <a:ext cx="6056313"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95425C4-A0F1-45BF-82FB-992127D11E2F}"/>
              </a:ext>
            </a:extLst>
          </p:cNvPr>
          <p:cNvSpPr/>
          <p:nvPr/>
        </p:nvSpPr>
        <p:spPr>
          <a:xfrm>
            <a:off x="2416175" y="5410200"/>
            <a:ext cx="4572000" cy="508000"/>
          </a:xfrm>
          <a:prstGeom prst="rect">
            <a:avLst/>
          </a:prstGeom>
        </p:spPr>
        <p:txBody>
          <a:bodyPr>
            <a:spAutoFit/>
          </a:bodyPr>
          <a:lstStyle/>
          <a:p>
            <a:pPr defTabSz="342900">
              <a:defRPr/>
            </a:pPr>
            <a:r>
              <a:rPr lang="en-GB" sz="1350" dirty="0">
                <a:solidFill>
                  <a:prstClr val="black"/>
                </a:solidFill>
                <a:latin typeface="Garamond" panose="02020404030301010803"/>
                <a:hlinkClick r:id="rId3"/>
              </a:rPr>
              <a:t>https://www.cuh.nhs.uk/sites/default/files/misc/EoE_IAP_CorePracticeStandards_1.pdf</a:t>
            </a:r>
            <a:endParaRPr lang="en-GB" sz="1350" dirty="0">
              <a:solidFill>
                <a:prstClr val="black"/>
              </a:solidFill>
              <a:latin typeface="Garamond" panose="02020404030301010803"/>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486DF73-CE2A-4325-9F79-D4AB4AB863BC}"/>
              </a:ext>
            </a:extLst>
          </p:cNvPr>
          <p:cNvSpPr>
            <a:spLocks noGrp="1" noChangeArrowheads="1"/>
          </p:cNvSpPr>
          <p:nvPr>
            <p:ph type="title"/>
          </p:nvPr>
        </p:nvSpPr>
        <p:spPr/>
        <p:txBody>
          <a:bodyPr/>
          <a:lstStyle/>
          <a:p>
            <a:r>
              <a:rPr lang="en-GB" altLang="en-US"/>
              <a:t>Core Practice Standards</a:t>
            </a:r>
          </a:p>
        </p:txBody>
      </p:sp>
      <p:sp>
        <p:nvSpPr>
          <p:cNvPr id="21507" name="Content Placeholder 2">
            <a:extLst>
              <a:ext uri="{FF2B5EF4-FFF2-40B4-BE49-F238E27FC236}">
                <a16:creationId xmlns:a16="http://schemas.microsoft.com/office/drawing/2014/main" id="{A4432538-EE46-4433-8055-B504B6AC234D}"/>
              </a:ext>
            </a:extLst>
          </p:cNvPr>
          <p:cNvSpPr>
            <a:spLocks noGrp="1" noChangeArrowheads="1"/>
          </p:cNvSpPr>
          <p:nvPr>
            <p:ph sz="half" idx="1"/>
          </p:nvPr>
        </p:nvSpPr>
        <p:spPr/>
        <p:txBody>
          <a:bodyPr/>
          <a:lstStyle/>
          <a:p>
            <a:pPr marL="514350" indent="-514350">
              <a:spcAft>
                <a:spcPts val="600"/>
              </a:spcAft>
              <a:buFontTx/>
              <a:buAutoNum type="arabicPeriod"/>
            </a:pPr>
            <a:r>
              <a:rPr lang="en-GB" altLang="en-US" sz="2400"/>
              <a:t>Abide by decisions</a:t>
            </a:r>
          </a:p>
          <a:p>
            <a:pPr marL="514350" indent="-514350">
              <a:spcAft>
                <a:spcPts val="600"/>
              </a:spcAft>
              <a:buFontTx/>
              <a:buAutoNum type="arabicPeriod"/>
            </a:pPr>
            <a:r>
              <a:rPr lang="en-GB" altLang="en-US" sz="2400"/>
              <a:t>Clinical approval</a:t>
            </a:r>
          </a:p>
          <a:p>
            <a:pPr marL="514350" indent="-514350">
              <a:spcAft>
                <a:spcPts val="600"/>
              </a:spcAft>
              <a:buFontTx/>
              <a:buAutoNum type="arabicPeriod"/>
            </a:pPr>
            <a:r>
              <a:rPr lang="en-GB" altLang="en-US" sz="2400"/>
              <a:t>Report outcomes</a:t>
            </a:r>
          </a:p>
          <a:p>
            <a:pPr marL="514350" indent="-514350">
              <a:spcAft>
                <a:spcPts val="600"/>
              </a:spcAft>
              <a:buFontTx/>
              <a:buAutoNum type="arabicPeriod"/>
            </a:pPr>
            <a:r>
              <a:rPr lang="en-GB" altLang="en-US" sz="2400"/>
              <a:t>Notify all use of Ig</a:t>
            </a:r>
          </a:p>
          <a:p>
            <a:pPr marL="514350" indent="-514350">
              <a:spcAft>
                <a:spcPts val="600"/>
              </a:spcAft>
              <a:buFontTx/>
              <a:buAutoNum type="arabicPeriod"/>
            </a:pPr>
            <a:r>
              <a:rPr lang="en-GB" altLang="en-US" sz="2400"/>
              <a:t>No delayed or cancelled Tx</a:t>
            </a:r>
          </a:p>
          <a:p>
            <a:pPr marL="514350" indent="-514350">
              <a:spcAft>
                <a:spcPts val="600"/>
              </a:spcAft>
              <a:buFontTx/>
              <a:buAutoNum type="arabicPeriod"/>
            </a:pPr>
            <a:r>
              <a:rPr lang="en-GB" altLang="en-US" sz="2400"/>
              <a:t>Participate in regional panel</a:t>
            </a:r>
          </a:p>
          <a:p>
            <a:pPr marL="514350" indent="-514350">
              <a:spcAft>
                <a:spcPts val="600"/>
              </a:spcAft>
              <a:buFontTx/>
              <a:buAutoNum type="arabicPeriod"/>
            </a:pPr>
            <a:r>
              <a:rPr lang="en-GB" altLang="en-US" sz="2400"/>
              <a:t>Data sharing</a:t>
            </a:r>
          </a:p>
          <a:p>
            <a:pPr marL="514350" indent="-514350">
              <a:spcAft>
                <a:spcPts val="600"/>
              </a:spcAft>
              <a:buFontTx/>
              <a:buAutoNum type="arabicPeriod"/>
            </a:pPr>
            <a:r>
              <a:rPr lang="en-GB" altLang="en-US" sz="2400"/>
              <a:t>Patient consent</a:t>
            </a:r>
          </a:p>
        </p:txBody>
      </p:sp>
      <p:sp>
        <p:nvSpPr>
          <p:cNvPr id="21508" name="Content Placeholder 3">
            <a:extLst>
              <a:ext uri="{FF2B5EF4-FFF2-40B4-BE49-F238E27FC236}">
                <a16:creationId xmlns:a16="http://schemas.microsoft.com/office/drawing/2014/main" id="{9FBF524A-5A1C-466E-A737-3EC1FF2235F5}"/>
              </a:ext>
            </a:extLst>
          </p:cNvPr>
          <p:cNvSpPr>
            <a:spLocks noGrp="1" noChangeArrowheads="1"/>
          </p:cNvSpPr>
          <p:nvPr>
            <p:ph sz="half" idx="2"/>
          </p:nvPr>
        </p:nvSpPr>
        <p:spPr/>
        <p:txBody>
          <a:bodyPr/>
          <a:lstStyle/>
          <a:p>
            <a:pPr marL="514350" indent="-514350">
              <a:spcAft>
                <a:spcPts val="600"/>
              </a:spcAft>
              <a:buFontTx/>
              <a:buAutoNum type="arabicPeriod" startAt="9"/>
            </a:pPr>
            <a:r>
              <a:rPr lang="en-GB" altLang="en-US" sz="2400"/>
              <a:t>Regional documentation</a:t>
            </a:r>
          </a:p>
          <a:p>
            <a:pPr marL="514350" indent="-514350">
              <a:spcAft>
                <a:spcPts val="600"/>
              </a:spcAft>
              <a:buFontTx/>
              <a:buAutoNum type="arabicPeriod" startAt="9"/>
            </a:pPr>
            <a:r>
              <a:rPr lang="en-GB" altLang="en-US" sz="2400"/>
              <a:t>Batch numbers</a:t>
            </a:r>
          </a:p>
          <a:p>
            <a:pPr marL="514350" indent="-514350">
              <a:spcAft>
                <a:spcPts val="600"/>
              </a:spcAft>
              <a:buFontTx/>
              <a:buAutoNum type="arabicPeriod" startAt="9"/>
            </a:pPr>
            <a:r>
              <a:rPr lang="en-GB" altLang="en-US" sz="2400"/>
              <a:t>Out of hours Tx</a:t>
            </a:r>
          </a:p>
          <a:p>
            <a:pPr marL="514350" indent="-514350">
              <a:spcAft>
                <a:spcPts val="600"/>
              </a:spcAft>
              <a:buFontTx/>
              <a:buAutoNum type="arabicPeriod" startAt="9"/>
            </a:pPr>
            <a:r>
              <a:rPr lang="en-GB" altLang="en-US" sz="2400"/>
              <a:t>Standard dosing</a:t>
            </a:r>
          </a:p>
          <a:p>
            <a:pPr marL="514350" indent="-514350">
              <a:spcAft>
                <a:spcPts val="600"/>
              </a:spcAft>
              <a:buFontTx/>
              <a:buAutoNum type="arabicPeriod" startAt="9"/>
            </a:pPr>
            <a:r>
              <a:rPr lang="en-GB" altLang="en-US" sz="2400"/>
              <a:t>Standard exceptions</a:t>
            </a:r>
          </a:p>
          <a:p>
            <a:pPr marL="514350" indent="-514350">
              <a:spcAft>
                <a:spcPts val="600"/>
              </a:spcAft>
              <a:buFontTx/>
              <a:buAutoNum type="arabicPeriod" startAt="9"/>
            </a:pPr>
            <a:r>
              <a:rPr lang="en-GB" altLang="en-US" sz="2400"/>
              <a:t>Response to requests for data</a:t>
            </a:r>
          </a:p>
          <a:p>
            <a:pPr marL="514350" indent="-514350">
              <a:spcAft>
                <a:spcPts val="600"/>
              </a:spcAft>
              <a:buFontTx/>
              <a:buAutoNum type="arabicPeriod" startAt="9"/>
            </a:pPr>
            <a:r>
              <a:rPr lang="en-GB" altLang="en-US" sz="2400"/>
              <a:t>Ig allocations managed by SRIAP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7D87D23-A64E-4AF4-8DB0-CAA150E1D91D}"/>
              </a:ext>
            </a:extLst>
          </p:cNvPr>
          <p:cNvSpPr>
            <a:spLocks noGrp="1" noChangeArrowheads="1"/>
          </p:cNvSpPr>
          <p:nvPr>
            <p:ph type="title"/>
          </p:nvPr>
        </p:nvSpPr>
        <p:spPr/>
        <p:txBody>
          <a:bodyPr/>
          <a:lstStyle/>
          <a:p>
            <a:r>
              <a:rPr lang="en-GB" altLang="en-US"/>
              <a:t>Regional principles</a:t>
            </a:r>
          </a:p>
        </p:txBody>
      </p:sp>
      <p:sp>
        <p:nvSpPr>
          <p:cNvPr id="22531" name="Content Placeholder 2">
            <a:extLst>
              <a:ext uri="{FF2B5EF4-FFF2-40B4-BE49-F238E27FC236}">
                <a16:creationId xmlns:a16="http://schemas.microsoft.com/office/drawing/2014/main" id="{BD30CBC5-A01F-491B-96C0-4C537D9CB1AA}"/>
              </a:ext>
            </a:extLst>
          </p:cNvPr>
          <p:cNvSpPr>
            <a:spLocks noGrp="1" noChangeArrowheads="1"/>
          </p:cNvSpPr>
          <p:nvPr>
            <p:ph idx="1"/>
          </p:nvPr>
        </p:nvSpPr>
        <p:spPr/>
        <p:txBody>
          <a:bodyPr/>
          <a:lstStyle/>
          <a:p>
            <a:r>
              <a:rPr lang="en-GB" altLang="en-US"/>
              <a:t>Universal dosing standards</a:t>
            </a:r>
            <a:endParaRPr lang="en-GB" altLang="en-US">
              <a:sym typeface="Wingdings" panose="05000000000000000000" pitchFamily="2" charset="2"/>
            </a:endParaRPr>
          </a:p>
          <a:p>
            <a:r>
              <a:rPr lang="en-GB" altLang="en-US">
                <a:sym typeface="Wingdings" panose="05000000000000000000" pitchFamily="2" charset="2"/>
              </a:rPr>
              <a:t>Data sharing</a:t>
            </a:r>
          </a:p>
          <a:p>
            <a:r>
              <a:rPr lang="en-GB" altLang="en-US">
                <a:sym typeface="Wingdings" panose="05000000000000000000" pitchFamily="2" charset="2"/>
              </a:rPr>
              <a:t>All treatment  authorised centrally</a:t>
            </a:r>
          </a:p>
          <a:p>
            <a:r>
              <a:rPr lang="en-GB" altLang="en-US">
                <a:sym typeface="Wingdings" panose="05000000000000000000" pitchFamily="2" charset="2"/>
              </a:rPr>
              <a:t>Every patient with reported outcomes</a:t>
            </a:r>
          </a:p>
          <a:p>
            <a:r>
              <a:rPr lang="en-GB" altLang="en-US">
                <a:sym typeface="Wingdings" panose="05000000000000000000" pitchFamily="2" charset="2"/>
              </a:rPr>
              <a:t>All allocation is coordinated by the IAP</a:t>
            </a:r>
          </a:p>
          <a:p>
            <a:r>
              <a:rPr lang="en-GB" altLang="en-US" b="1">
                <a:sym typeface="Wingdings" panose="05000000000000000000" pitchFamily="2" charset="2"/>
              </a:rPr>
              <a:t>All underwritten by medical directors</a:t>
            </a:r>
            <a:endParaRPr lang="en-GB" altLang="en-US"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1EEE6B3-1C32-476D-A81C-83D6D6C02A2A}"/>
              </a:ext>
            </a:extLst>
          </p:cNvPr>
          <p:cNvGraphicFramePr/>
          <p:nvPr/>
        </p:nvGraphicFramePr>
        <p:xfrm>
          <a:off x="2230426" y="1844824"/>
          <a:ext cx="6021797" cy="17377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4EBB8B6-0061-4802-A957-FE0C1C1EB990}"/>
              </a:ext>
            </a:extLst>
          </p:cNvPr>
          <p:cNvGraphicFramePr/>
          <p:nvPr/>
        </p:nvGraphicFramePr>
        <p:xfrm>
          <a:off x="4079776" y="3717033"/>
          <a:ext cx="6088270" cy="1869593"/>
        </p:xfrm>
        <a:graphic>
          <a:graphicData uri="http://schemas.openxmlformats.org/drawingml/2006/chart">
            <c:chart xmlns:c="http://schemas.openxmlformats.org/drawingml/2006/chart" xmlns:r="http://schemas.openxmlformats.org/officeDocument/2006/relationships" r:id="rId3"/>
          </a:graphicData>
        </a:graphic>
      </p:graphicFrame>
      <p:sp>
        <p:nvSpPr>
          <p:cNvPr id="23556" name="TextBox 5">
            <a:extLst>
              <a:ext uri="{FF2B5EF4-FFF2-40B4-BE49-F238E27FC236}">
                <a16:creationId xmlns:a16="http://schemas.microsoft.com/office/drawing/2014/main" id="{05E1A246-4D4D-4F42-9D28-A601F22E6A2A}"/>
              </a:ext>
            </a:extLst>
          </p:cNvPr>
          <p:cNvSpPr txBox="1">
            <a:spLocks noChangeArrowheads="1"/>
          </p:cNvSpPr>
          <p:nvPr/>
        </p:nvSpPr>
        <p:spPr bwMode="auto">
          <a:xfrm>
            <a:off x="2135188" y="4333876"/>
            <a:ext cx="27225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fontAlgn="base">
              <a:spcBef>
                <a:spcPct val="0"/>
              </a:spcBef>
              <a:spcAft>
                <a:spcPct val="0"/>
              </a:spcAft>
              <a:buNone/>
            </a:pPr>
            <a:r>
              <a:rPr lang="en-GB" altLang="en-US" sz="2100" b="1">
                <a:solidFill>
                  <a:srgbClr val="000000"/>
                </a:solidFill>
              </a:rPr>
              <a:t>Engagement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157F0D9-CEF1-44ED-BF3D-F1CD85D7C47B}"/>
              </a:ext>
            </a:extLst>
          </p:cNvPr>
          <p:cNvSpPr>
            <a:spLocks noGrp="1" noChangeArrowheads="1"/>
          </p:cNvSpPr>
          <p:nvPr>
            <p:ph type="title"/>
          </p:nvPr>
        </p:nvSpPr>
        <p:spPr/>
        <p:txBody>
          <a:bodyPr/>
          <a:lstStyle/>
          <a:p>
            <a:r>
              <a:rPr lang="en-US" altLang="en-US"/>
              <a:t>SRIAP allocation monitoring</a:t>
            </a:r>
          </a:p>
        </p:txBody>
      </p:sp>
      <p:sp>
        <p:nvSpPr>
          <p:cNvPr id="24579" name="Content Placeholder 2">
            <a:extLst>
              <a:ext uri="{FF2B5EF4-FFF2-40B4-BE49-F238E27FC236}">
                <a16:creationId xmlns:a16="http://schemas.microsoft.com/office/drawing/2014/main" id="{E516C28D-5073-4912-80C8-4B886095DDE7}"/>
              </a:ext>
            </a:extLst>
          </p:cNvPr>
          <p:cNvSpPr>
            <a:spLocks noGrp="1" noChangeArrowheads="1"/>
          </p:cNvSpPr>
          <p:nvPr>
            <p:ph sz="half" idx="1"/>
          </p:nvPr>
        </p:nvSpPr>
        <p:spPr/>
        <p:txBody>
          <a:bodyPr/>
          <a:lstStyle/>
          <a:p>
            <a:r>
              <a:rPr lang="en-GB" altLang="en-US"/>
              <a:t>Purchasing</a:t>
            </a:r>
          </a:p>
          <a:p>
            <a:pPr lvl="1"/>
            <a:r>
              <a:rPr lang="en-GB" altLang="en-US"/>
              <a:t>End of month</a:t>
            </a:r>
          </a:p>
          <a:p>
            <a:pPr lvl="1"/>
            <a:r>
              <a:rPr lang="en-GB" altLang="en-US"/>
              <a:t>Hospital</a:t>
            </a:r>
          </a:p>
          <a:p>
            <a:pPr lvl="1"/>
            <a:r>
              <a:rPr lang="en-GB" altLang="en-US"/>
              <a:t>Manufacturer</a:t>
            </a:r>
          </a:p>
        </p:txBody>
      </p:sp>
      <p:sp>
        <p:nvSpPr>
          <p:cNvPr id="24580" name="Content Placeholder 3">
            <a:extLst>
              <a:ext uri="{FF2B5EF4-FFF2-40B4-BE49-F238E27FC236}">
                <a16:creationId xmlns:a16="http://schemas.microsoft.com/office/drawing/2014/main" id="{1387A67A-0FE1-476D-AA49-BB974B4FAF5E}"/>
              </a:ext>
            </a:extLst>
          </p:cNvPr>
          <p:cNvSpPr>
            <a:spLocks noGrp="1" noChangeArrowheads="1"/>
          </p:cNvSpPr>
          <p:nvPr>
            <p:ph sz="half" idx="2"/>
          </p:nvPr>
        </p:nvSpPr>
        <p:spPr/>
        <p:txBody>
          <a:bodyPr/>
          <a:lstStyle/>
          <a:p>
            <a:r>
              <a:rPr lang="en-GB" altLang="en-US"/>
              <a:t>Reallocate</a:t>
            </a:r>
          </a:p>
          <a:p>
            <a:pPr lvl="1"/>
            <a:r>
              <a:rPr lang="en-GB" altLang="en-US"/>
              <a:t>Within region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AFC20105-2000-4D8B-AE92-BA72E7941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6" y="1844676"/>
            <a:ext cx="9007475" cy="355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itle 1">
            <a:extLst>
              <a:ext uri="{FF2B5EF4-FFF2-40B4-BE49-F238E27FC236}">
                <a16:creationId xmlns:a16="http://schemas.microsoft.com/office/drawing/2014/main" id="{E337EA6E-515D-40BD-8B26-5D70B4289212}"/>
              </a:ext>
            </a:extLst>
          </p:cNvPr>
          <p:cNvSpPr>
            <a:spLocks noGrp="1"/>
          </p:cNvSpPr>
          <p:nvPr>
            <p:ph type="title"/>
          </p:nvPr>
        </p:nvSpPr>
        <p:spPr/>
        <p:txBody>
          <a:bodyPr/>
          <a:lstStyle/>
          <a:p>
            <a:r>
              <a:rPr lang="en-GB" altLang="en-US"/>
              <a:t>Tracking outcome measures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69895" t="12839" r="11459" b="69720"/>
          <a:stretch/>
        </p:blipFill>
        <p:spPr bwMode="auto">
          <a:xfrm>
            <a:off x="1477864" y="7938"/>
            <a:ext cx="9154244"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74800" y="5445224"/>
            <a:ext cx="9144000" cy="1296144"/>
          </a:xfrm>
        </p:spPr>
        <p:txBody>
          <a:bodyPr>
            <a:noAutofit/>
          </a:bodyPr>
          <a:lstStyle/>
          <a:p>
            <a:r>
              <a:rPr lang="en-GB" sz="3600" dirty="0">
                <a:ln w="12700">
                  <a:solidFill>
                    <a:schemeClr val="tx1"/>
                  </a:solidFill>
                </a:ln>
                <a:solidFill>
                  <a:schemeClr val="bg1">
                    <a:lumMod val="50000"/>
                  </a:schemeClr>
                </a:solidFill>
                <a:latin typeface="Arial Rounded MT Bold" panose="020F0704030504030204" pitchFamily="34" charset="0"/>
              </a:rPr>
              <a:t>Daniel Clarke</a:t>
            </a:r>
            <a:br>
              <a:rPr lang="en-GB" sz="3200" b="1" dirty="0">
                <a:ln w="19050">
                  <a:solidFill>
                    <a:schemeClr val="tx1"/>
                  </a:solidFill>
                </a:ln>
                <a:solidFill>
                  <a:schemeClr val="bg1">
                    <a:lumMod val="50000"/>
                  </a:schemeClr>
                </a:solidFill>
                <a:latin typeface="Arial Rounded MT Bold" panose="020F0704030504030204" pitchFamily="34" charset="0"/>
              </a:rPr>
            </a:br>
            <a:r>
              <a:rPr lang="en-GB" sz="2800" dirty="0">
                <a:ln w="12700">
                  <a:solidFill>
                    <a:schemeClr val="tx1"/>
                  </a:solidFill>
                </a:ln>
                <a:solidFill>
                  <a:schemeClr val="bg1">
                    <a:lumMod val="50000"/>
                  </a:schemeClr>
                </a:solidFill>
                <a:latin typeface="Arial Rounded MT Bold" panose="020F0704030504030204" pitchFamily="34" charset="0"/>
              </a:rPr>
              <a:t>UHNM Sub-Regional Assessment Panel</a:t>
            </a:r>
            <a:endParaRPr lang="en-GB" sz="1800" dirty="0">
              <a:ln w="12700">
                <a:solidFill>
                  <a:schemeClr val="tx1"/>
                </a:solidFill>
              </a:ln>
              <a:solidFill>
                <a:schemeClr val="bg1">
                  <a:lumMod val="50000"/>
                </a:schemeClr>
              </a:solidFill>
              <a:latin typeface="Arial Rounded MT Bold" panose="020F0704030504030204" pitchFamily="34" charset="0"/>
            </a:endParaRPr>
          </a:p>
        </p:txBody>
      </p:sp>
      <p:sp>
        <p:nvSpPr>
          <p:cNvPr id="4" name="AutoShape 4" descr="Image result for immunoglobulin a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5" name="AutoShape 6" descr="Image result for immunoglobulin ar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6" name="Title 1"/>
          <p:cNvSpPr txBox="1">
            <a:spLocks/>
          </p:cNvSpPr>
          <p:nvPr/>
        </p:nvSpPr>
        <p:spPr>
          <a:xfrm>
            <a:off x="1524000" y="7938"/>
            <a:ext cx="9194800" cy="16208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ln w="28575">
                  <a:solidFill>
                    <a:srgbClr val="4F81BD">
                      <a:lumMod val="20000"/>
                      <a:lumOff val="80000"/>
                    </a:srgbClr>
                  </a:solidFill>
                </a:ln>
                <a:solidFill>
                  <a:srgbClr val="1F497D">
                    <a:lumMod val="75000"/>
                  </a:srgbClr>
                </a:solidFill>
                <a:latin typeface="Arial Rounded MT Bold" panose="020F0704030504030204" pitchFamily="34" charset="0"/>
              </a:rPr>
              <a:t>Review and Audit of Existing Patients</a:t>
            </a:r>
            <a:endParaRPr lang="en-GB" sz="3600" b="1" dirty="0">
              <a:ln w="28575">
                <a:solidFill>
                  <a:srgbClr val="4F81BD">
                    <a:lumMod val="20000"/>
                    <a:lumOff val="80000"/>
                  </a:srgbClr>
                </a:solidFill>
              </a:ln>
              <a:solidFill>
                <a:srgbClr val="1F497D">
                  <a:lumMod val="75000"/>
                </a:srgbClr>
              </a:solidFill>
              <a:latin typeface="Arial Rounded MT Bold" panose="020F0704030504030204" pitchFamily="34" charset="0"/>
            </a:endParaRPr>
          </a:p>
        </p:txBody>
      </p:sp>
    </p:spTree>
    <p:extLst>
      <p:ext uri="{BB962C8B-B14F-4D97-AF65-F5344CB8AC3E}">
        <p14:creationId xmlns:p14="http://schemas.microsoft.com/office/powerpoint/2010/main" val="394952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1F4019-D4E6-4390-99D5-52C1F8DE43C1}"/>
              </a:ext>
            </a:extLst>
          </p:cNvPr>
          <p:cNvSpPr>
            <a:spLocks noGrp="1"/>
          </p:cNvSpPr>
          <p:nvPr>
            <p:ph sz="quarter" idx="10"/>
          </p:nvPr>
        </p:nvSpPr>
        <p:spPr>
          <a:xfrm>
            <a:off x="620240" y="1649627"/>
            <a:ext cx="10316899" cy="4683812"/>
          </a:xfrm>
        </p:spPr>
        <p:txBody>
          <a:bodyPr/>
          <a:lstStyle/>
          <a:p>
            <a:pPr marL="0" indent="0">
              <a:buNone/>
            </a:pPr>
            <a:r>
              <a:rPr lang="en-GB" sz="2400" b="1" dirty="0">
                <a:solidFill>
                  <a:srgbClr val="0070C0"/>
                </a:solidFill>
              </a:rPr>
              <a:t>Guidelines review</a:t>
            </a:r>
          </a:p>
          <a:p>
            <a:pPr marL="0" indent="0">
              <a:buNone/>
            </a:pPr>
            <a:endParaRPr lang="en-GB" sz="2400" b="1" dirty="0">
              <a:solidFill>
                <a:srgbClr val="0070C0"/>
              </a:solidFill>
            </a:endParaRPr>
          </a:p>
          <a:p>
            <a:r>
              <a:rPr lang="en-GB" sz="1867" b="1" dirty="0">
                <a:solidFill>
                  <a:srgbClr val="0070C0"/>
                </a:solidFill>
              </a:rPr>
              <a:t>Phase 2: Review of use in “other” indications – available evidence; link with clinical colleagues; updated based on feedback prior to wider stakeholder consultation (expected mid-December to early January); current guidance will have this added plus current grey table so all in one place</a:t>
            </a:r>
          </a:p>
          <a:p>
            <a:pPr marL="0" indent="0">
              <a:buNone/>
            </a:pPr>
            <a:endParaRPr lang="en-GB" sz="1867" b="1" dirty="0">
              <a:solidFill>
                <a:srgbClr val="0070C0"/>
              </a:solidFill>
            </a:endParaRPr>
          </a:p>
          <a:p>
            <a:r>
              <a:rPr lang="en-GB" sz="1867" b="1" dirty="0">
                <a:solidFill>
                  <a:srgbClr val="0070C0"/>
                </a:solidFill>
              </a:rPr>
              <a:t>Phase 3: Evidence review of grey indications (to include emerging indications)</a:t>
            </a:r>
          </a:p>
          <a:p>
            <a:pPr marL="0" indent="0">
              <a:buNone/>
            </a:pPr>
            <a:endParaRPr lang="en-GB" sz="1867" b="1" dirty="0">
              <a:solidFill>
                <a:srgbClr val="0070C0"/>
              </a:solidFill>
            </a:endParaRPr>
          </a:p>
          <a:p>
            <a:r>
              <a:rPr lang="en-GB" sz="1867" b="1" dirty="0">
                <a:solidFill>
                  <a:srgbClr val="0070C0"/>
                </a:solidFill>
              </a:rPr>
              <a:t>How to consider use of alternative treatments, e.g. rituximab</a:t>
            </a:r>
          </a:p>
          <a:p>
            <a:endParaRPr lang="en-GB" sz="1867" b="1" dirty="0">
              <a:solidFill>
                <a:srgbClr val="0070C0"/>
              </a:solidFill>
            </a:endParaRPr>
          </a:p>
        </p:txBody>
      </p:sp>
      <p:sp>
        <p:nvSpPr>
          <p:cNvPr id="3" name="Title 2">
            <a:extLst>
              <a:ext uri="{FF2B5EF4-FFF2-40B4-BE49-F238E27FC236}">
                <a16:creationId xmlns:a16="http://schemas.microsoft.com/office/drawing/2014/main" id="{F03BC1B1-778D-48AE-AD93-EEFBF3A289CD}"/>
              </a:ext>
            </a:extLst>
          </p:cNvPr>
          <p:cNvSpPr>
            <a:spLocks noGrp="1"/>
          </p:cNvSpPr>
          <p:nvPr>
            <p:ph type="title"/>
          </p:nvPr>
        </p:nvSpPr>
        <p:spPr>
          <a:xfrm>
            <a:off x="614922" y="854465"/>
            <a:ext cx="8756073" cy="611649"/>
          </a:xfrm>
        </p:spPr>
        <p:txBody>
          <a:bodyPr/>
          <a:lstStyle/>
          <a:p>
            <a:r>
              <a:rPr lang="en-GB" sz="3733" b="1" dirty="0"/>
              <a:t>In progress</a:t>
            </a:r>
          </a:p>
        </p:txBody>
      </p:sp>
    </p:spTree>
    <p:extLst>
      <p:ext uri="{BB962C8B-B14F-4D97-AF65-F5344CB8AC3E}">
        <p14:creationId xmlns:p14="http://schemas.microsoft.com/office/powerpoint/2010/main" val="4050271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253256" y="4435970"/>
            <a:ext cx="1233246" cy="1232497"/>
          </a:xfrm>
          <a:prstGeom prst="ellipse">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29963"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0" y="-2543"/>
            <a:ext cx="9167564" cy="1143000"/>
          </a:xfrm>
        </p:spPr>
        <p:txBody>
          <a:bodyPr>
            <a:normAutofit/>
          </a:bodyPr>
          <a:lstStyle/>
          <a:p>
            <a:r>
              <a:rPr lang="en-GB" dirty="0">
                <a:solidFill>
                  <a:schemeClr val="tx2">
                    <a:lumMod val="60000"/>
                    <a:lumOff val="40000"/>
                  </a:schemeClr>
                </a:solidFill>
                <a:latin typeface="Arial Rounded MT Bold" panose="020F0704030504030204" pitchFamily="34" charset="0"/>
              </a:rPr>
              <a:t>Where is Stoke?</a:t>
            </a:r>
          </a:p>
        </p:txBody>
      </p:sp>
      <p:sp>
        <p:nvSpPr>
          <p:cNvPr id="3" name="Content Placeholder 2"/>
          <p:cNvSpPr>
            <a:spLocks noGrp="1"/>
          </p:cNvSpPr>
          <p:nvPr>
            <p:ph idx="1"/>
          </p:nvPr>
        </p:nvSpPr>
        <p:spPr>
          <a:xfrm>
            <a:off x="2560215" y="1600200"/>
            <a:ext cx="7992888" cy="5103304"/>
          </a:xfrm>
        </p:spPr>
        <p:txBody>
          <a:bodyPr>
            <a:normAutofit/>
          </a:bodyPr>
          <a:lstStyle/>
          <a:p>
            <a:pPr marL="0" indent="0">
              <a:buNone/>
            </a:pPr>
            <a:endParaRPr lang="en-GB" dirty="0">
              <a:solidFill>
                <a:schemeClr val="tx2">
                  <a:lumMod val="75000"/>
                </a:schemeClr>
              </a:solidFill>
            </a:endParaRPr>
          </a:p>
          <a:p>
            <a:pPr marL="0" indent="0">
              <a:buNone/>
            </a:pPr>
            <a:endParaRPr lang="en-GB" dirty="0">
              <a:solidFill>
                <a:schemeClr val="tx2">
                  <a:lumMod val="75000"/>
                </a:schemeClr>
              </a:solidFill>
            </a:endParaRPr>
          </a:p>
          <a:p>
            <a:pPr marL="0" indent="0">
              <a:buNone/>
            </a:pPr>
            <a:endParaRPr lang="en-GB" sz="2400" dirty="0">
              <a:solidFill>
                <a:schemeClr val="tx2">
                  <a:lumMod val="75000"/>
                </a:schemeClr>
              </a:solidFill>
            </a:endParaRPr>
          </a:p>
        </p:txBody>
      </p:sp>
      <p:pic>
        <p:nvPicPr>
          <p:cNvPr id="6" name="Picture 2" descr="http://uhnm/media/893661/University%20Hospitals%20of%20North%20Midlands%20NHS%20Trust%20–%20RGB%20BLU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372" t="18369" r="8295" b="18381"/>
          <a:stretch/>
        </p:blipFill>
        <p:spPr bwMode="auto">
          <a:xfrm>
            <a:off x="9143640" y="6095978"/>
            <a:ext cx="1547925" cy="754224"/>
          </a:xfrm>
          <a:prstGeom prst="rect">
            <a:avLst/>
          </a:prstGeom>
          <a:noFill/>
          <a:extLst>
            <a:ext uri="{909E8E84-426E-40DD-AFC4-6F175D3DCCD1}">
              <a14:hiddenFill xmlns:a14="http://schemas.microsoft.com/office/drawing/2010/main">
                <a:solidFill>
                  <a:srgbClr val="FFFFFF"/>
                </a:solidFill>
              </a14:hiddenFill>
            </a:ext>
          </a:extLst>
        </p:spPr>
      </p:pic>
      <p:grpSp>
        <p:nvGrpSpPr>
          <p:cNvPr id="2058" name="Group 2057"/>
          <p:cNvGrpSpPr/>
          <p:nvPr/>
        </p:nvGrpSpPr>
        <p:grpSpPr>
          <a:xfrm>
            <a:off x="1664662" y="773810"/>
            <a:ext cx="7430478" cy="6083571"/>
            <a:chOff x="140662" y="773809"/>
            <a:chExt cx="7430478" cy="6083571"/>
          </a:xfrm>
        </p:grpSpPr>
        <p:sp>
          <p:nvSpPr>
            <p:cNvPr id="38" name="Oval 41"/>
            <p:cNvSpPr>
              <a:spLocks noChangeArrowheads="1"/>
            </p:cNvSpPr>
            <p:nvPr/>
          </p:nvSpPr>
          <p:spPr bwMode="auto">
            <a:xfrm>
              <a:off x="2442829" y="908720"/>
              <a:ext cx="251374" cy="231737"/>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nvGrpSpPr>
            <p:cNvPr id="2052" name="Group 2051"/>
            <p:cNvGrpSpPr/>
            <p:nvPr/>
          </p:nvGrpSpPr>
          <p:grpSpPr>
            <a:xfrm>
              <a:off x="366738" y="773809"/>
              <a:ext cx="7204402" cy="6083571"/>
              <a:chOff x="366738" y="773809"/>
              <a:chExt cx="7204402" cy="6083571"/>
            </a:xfrm>
          </p:grpSpPr>
          <p:cxnSp>
            <p:nvCxnSpPr>
              <p:cNvPr id="2051" name="Straight Connector 2050"/>
              <p:cNvCxnSpPr/>
              <p:nvPr/>
            </p:nvCxnSpPr>
            <p:spPr>
              <a:xfrm flipH="1" flipV="1">
                <a:off x="3631097" y="1916832"/>
                <a:ext cx="1149349" cy="2713503"/>
              </a:xfrm>
              <a:prstGeom prst="line">
                <a:avLst/>
              </a:prstGeom>
              <a:ln>
                <a:solidFill>
                  <a:schemeClr val="accent5">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22198" y="2919532"/>
                <a:ext cx="5348942" cy="3937848"/>
                <a:chOff x="877946" y="928298"/>
                <a:chExt cx="6553200" cy="4824413"/>
              </a:xfrm>
            </p:grpSpPr>
            <p:sp>
              <p:nvSpPr>
                <p:cNvPr id="16" name="Text Box 11"/>
                <p:cNvSpPr txBox="1">
                  <a:spLocks noChangeArrowheads="1"/>
                </p:cNvSpPr>
                <p:nvPr/>
              </p:nvSpPr>
              <p:spPr bwMode="auto">
                <a:xfrm>
                  <a:off x="4589276" y="4450639"/>
                  <a:ext cx="862012" cy="33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dirty="0">
                      <a:solidFill>
                        <a:prstClr val="black"/>
                      </a:solidFill>
                    </a:rPr>
                    <a:t>Oxford</a:t>
                  </a:r>
                </a:p>
              </p:txBody>
            </p:sp>
            <p:sp>
              <p:nvSpPr>
                <p:cNvPr id="17" name="Text Box 12"/>
                <p:cNvSpPr txBox="1">
                  <a:spLocks noChangeArrowheads="1"/>
                </p:cNvSpPr>
                <p:nvPr/>
              </p:nvSpPr>
              <p:spPr bwMode="auto">
                <a:xfrm>
                  <a:off x="3202531" y="5207196"/>
                  <a:ext cx="860425" cy="33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dirty="0">
                      <a:solidFill>
                        <a:prstClr val="black"/>
                      </a:solidFill>
                    </a:rPr>
                    <a:t>Bristol</a:t>
                  </a:r>
                </a:p>
              </p:txBody>
            </p:sp>
            <p:sp>
              <p:nvSpPr>
                <p:cNvPr id="24" name="Rectangle 19"/>
                <p:cNvSpPr>
                  <a:spLocks noChangeArrowheads="1"/>
                </p:cNvSpPr>
                <p:nvPr/>
              </p:nvSpPr>
              <p:spPr bwMode="auto">
                <a:xfrm>
                  <a:off x="3336888" y="5168983"/>
                  <a:ext cx="100012" cy="95250"/>
                </a:xfrm>
                <a:prstGeom prst="rect">
                  <a:avLst/>
                </a:prstGeom>
                <a:solidFill>
                  <a:schemeClr val="tx2"/>
                </a:solidFill>
                <a:ln w="9525">
                  <a:solidFill>
                    <a:schemeClr val="accent1"/>
                  </a:solidFill>
                  <a:miter lim="800000"/>
                  <a:headEnd/>
                  <a:tailEnd/>
                </a:ln>
              </p:spPr>
              <p:txBody>
                <a:bodyPr wrap="none" anchor="ctr"/>
                <a:lstStyle/>
                <a:p>
                  <a:endParaRPr lang="en-US" altLang="en-US">
                    <a:solidFill>
                      <a:prstClr val="black"/>
                    </a:solidFill>
                    <a:latin typeface="Arial" charset="0"/>
                  </a:endParaRPr>
                </a:p>
              </p:txBody>
            </p:sp>
            <p:sp>
              <p:nvSpPr>
                <p:cNvPr id="25" name="Rectangle 20"/>
                <p:cNvSpPr>
                  <a:spLocks noChangeArrowheads="1"/>
                </p:cNvSpPr>
                <p:nvPr/>
              </p:nvSpPr>
              <p:spPr bwMode="auto">
                <a:xfrm>
                  <a:off x="2604044" y="5168983"/>
                  <a:ext cx="103187" cy="95250"/>
                </a:xfrm>
                <a:prstGeom prst="rect">
                  <a:avLst/>
                </a:prstGeom>
                <a:solidFill>
                  <a:schemeClr val="tx2"/>
                </a:solidFill>
                <a:ln w="9525">
                  <a:solidFill>
                    <a:schemeClr val="accent1"/>
                  </a:solidFill>
                  <a:miter lim="800000"/>
                  <a:headEnd/>
                  <a:tailEnd/>
                </a:ln>
              </p:spPr>
              <p:txBody>
                <a:bodyPr wrap="none" anchor="ctr"/>
                <a:lstStyle/>
                <a:p>
                  <a:endParaRPr lang="en-US" altLang="en-US">
                    <a:solidFill>
                      <a:prstClr val="black"/>
                    </a:solidFill>
                    <a:latin typeface="Arial" charset="0"/>
                  </a:endParaRPr>
                </a:p>
              </p:txBody>
            </p:sp>
            <p:sp>
              <p:nvSpPr>
                <p:cNvPr id="26" name="Rectangle 21"/>
                <p:cNvSpPr>
                  <a:spLocks noChangeArrowheads="1"/>
                </p:cNvSpPr>
                <p:nvPr/>
              </p:nvSpPr>
              <p:spPr bwMode="auto">
                <a:xfrm>
                  <a:off x="4721770" y="4749883"/>
                  <a:ext cx="100012" cy="95250"/>
                </a:xfrm>
                <a:prstGeom prst="rect">
                  <a:avLst/>
                </a:prstGeom>
                <a:solidFill>
                  <a:schemeClr val="tx2"/>
                </a:solidFill>
                <a:ln w="9525">
                  <a:solidFill>
                    <a:schemeClr val="accent1"/>
                  </a:solidFill>
                  <a:miter lim="800000"/>
                  <a:headEnd/>
                  <a:tailEnd/>
                </a:ln>
              </p:spPr>
              <p:txBody>
                <a:bodyPr wrap="none" anchor="ctr"/>
                <a:lstStyle/>
                <a:p>
                  <a:endParaRPr lang="en-US" altLang="en-US">
                    <a:solidFill>
                      <a:prstClr val="black"/>
                    </a:solidFill>
                    <a:latin typeface="Arial" charset="0"/>
                  </a:endParaRPr>
                </a:p>
              </p:txBody>
            </p:sp>
            <p:sp>
              <p:nvSpPr>
                <p:cNvPr id="35" name="Text Box 37"/>
                <p:cNvSpPr txBox="1">
                  <a:spLocks noChangeArrowheads="1"/>
                </p:cNvSpPr>
                <p:nvPr/>
              </p:nvSpPr>
              <p:spPr bwMode="auto">
                <a:xfrm>
                  <a:off x="2241340" y="4866334"/>
                  <a:ext cx="788987" cy="33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dirty="0">
                      <a:solidFill>
                        <a:prstClr val="black"/>
                      </a:solidFill>
                    </a:rPr>
                    <a:t>Cardiff</a:t>
                  </a:r>
                </a:p>
              </p:txBody>
            </p:sp>
            <p:grpSp>
              <p:nvGrpSpPr>
                <p:cNvPr id="5" name="Group 4"/>
                <p:cNvGrpSpPr/>
                <p:nvPr/>
              </p:nvGrpSpPr>
              <p:grpSpPr>
                <a:xfrm>
                  <a:off x="877946" y="928298"/>
                  <a:ext cx="6553200" cy="4824413"/>
                  <a:chOff x="877946" y="928298"/>
                  <a:chExt cx="6553200" cy="4824413"/>
                </a:xfrm>
              </p:grpSpPr>
              <p:sp>
                <p:nvSpPr>
                  <p:cNvPr id="11" name="Text Box 6"/>
                  <p:cNvSpPr txBox="1">
                    <a:spLocks noChangeArrowheads="1"/>
                  </p:cNvSpPr>
                  <p:nvPr/>
                </p:nvSpPr>
                <p:spPr bwMode="auto">
                  <a:xfrm>
                    <a:off x="2925119" y="1849141"/>
                    <a:ext cx="1310081" cy="33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dirty="0">
                        <a:solidFill>
                          <a:prstClr val="black"/>
                        </a:solidFill>
                      </a:rPr>
                      <a:t>Manchester</a:t>
                    </a:r>
                  </a:p>
                </p:txBody>
              </p:sp>
              <p:sp>
                <p:nvSpPr>
                  <p:cNvPr id="12" name="Text Box 7"/>
                  <p:cNvSpPr txBox="1">
                    <a:spLocks noChangeArrowheads="1"/>
                  </p:cNvSpPr>
                  <p:nvPr/>
                </p:nvSpPr>
                <p:spPr bwMode="auto">
                  <a:xfrm>
                    <a:off x="4418893" y="1968662"/>
                    <a:ext cx="1216024" cy="33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dirty="0">
                        <a:solidFill>
                          <a:prstClr val="black"/>
                        </a:solidFill>
                      </a:rPr>
                      <a:t>Sheffield</a:t>
                    </a:r>
                  </a:p>
                </p:txBody>
              </p:sp>
              <p:sp>
                <p:nvSpPr>
                  <p:cNvPr id="13" name="Text Box 8"/>
                  <p:cNvSpPr txBox="1">
                    <a:spLocks noChangeArrowheads="1"/>
                  </p:cNvSpPr>
                  <p:nvPr/>
                </p:nvSpPr>
                <p:spPr bwMode="auto">
                  <a:xfrm>
                    <a:off x="3048544" y="2363250"/>
                    <a:ext cx="1116013" cy="33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dirty="0">
                        <a:solidFill>
                          <a:prstClr val="black"/>
                        </a:solidFill>
                      </a:rPr>
                      <a:t>Liverpool</a:t>
                    </a:r>
                  </a:p>
                </p:txBody>
              </p:sp>
              <p:sp>
                <p:nvSpPr>
                  <p:cNvPr id="14" name="Text Box 9"/>
                  <p:cNvSpPr txBox="1">
                    <a:spLocks noChangeArrowheads="1"/>
                  </p:cNvSpPr>
                  <p:nvPr/>
                </p:nvSpPr>
                <p:spPr bwMode="auto">
                  <a:xfrm>
                    <a:off x="4513011" y="2615904"/>
                    <a:ext cx="1493006" cy="33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dirty="0">
                        <a:solidFill>
                          <a:prstClr val="black"/>
                        </a:solidFill>
                      </a:rPr>
                      <a:t>Nottingham</a:t>
                    </a:r>
                  </a:p>
                </p:txBody>
              </p:sp>
              <p:sp>
                <p:nvSpPr>
                  <p:cNvPr id="15" name="Text Box 10"/>
                  <p:cNvSpPr txBox="1">
                    <a:spLocks noChangeArrowheads="1"/>
                  </p:cNvSpPr>
                  <p:nvPr/>
                </p:nvSpPr>
                <p:spPr bwMode="auto">
                  <a:xfrm>
                    <a:off x="4823370" y="3259220"/>
                    <a:ext cx="1063624" cy="33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a:solidFill>
                          <a:prstClr val="black"/>
                        </a:solidFill>
                      </a:rPr>
                      <a:t>Leicester</a:t>
                    </a:r>
                  </a:p>
                </p:txBody>
              </p:sp>
              <p:sp>
                <p:nvSpPr>
                  <p:cNvPr id="21" name="Rectangle 16"/>
                  <p:cNvSpPr>
                    <a:spLocks noChangeArrowheads="1"/>
                  </p:cNvSpPr>
                  <p:nvPr/>
                </p:nvSpPr>
                <p:spPr bwMode="auto">
                  <a:xfrm>
                    <a:off x="4012157" y="3695783"/>
                    <a:ext cx="101600" cy="95250"/>
                  </a:xfrm>
                  <a:prstGeom prst="rect">
                    <a:avLst/>
                  </a:prstGeom>
                  <a:solidFill>
                    <a:schemeClr val="tx2"/>
                  </a:solidFill>
                  <a:ln w="9525">
                    <a:solidFill>
                      <a:schemeClr val="accent1"/>
                    </a:solidFill>
                    <a:miter lim="800000"/>
                    <a:headEnd/>
                    <a:tailEnd/>
                  </a:ln>
                </p:spPr>
                <p:txBody>
                  <a:bodyPr wrap="none" anchor="ctr"/>
                  <a:lstStyle/>
                  <a:p>
                    <a:endParaRPr lang="en-US" altLang="en-US">
                      <a:solidFill>
                        <a:prstClr val="black"/>
                      </a:solidFill>
                      <a:latin typeface="Arial" charset="0"/>
                    </a:endParaRPr>
                  </a:p>
                </p:txBody>
              </p:sp>
              <p:sp>
                <p:nvSpPr>
                  <p:cNvPr id="22" name="Rectangle 17"/>
                  <p:cNvSpPr>
                    <a:spLocks noChangeArrowheads="1"/>
                  </p:cNvSpPr>
                  <p:nvPr/>
                </p:nvSpPr>
                <p:spPr bwMode="auto">
                  <a:xfrm>
                    <a:off x="4772570" y="3406858"/>
                    <a:ext cx="101600" cy="95250"/>
                  </a:xfrm>
                  <a:prstGeom prst="rect">
                    <a:avLst/>
                  </a:prstGeom>
                  <a:solidFill>
                    <a:schemeClr val="tx2"/>
                  </a:solidFill>
                  <a:ln w="9525">
                    <a:solidFill>
                      <a:schemeClr val="accent1"/>
                    </a:solidFill>
                    <a:miter lim="800000"/>
                    <a:headEnd/>
                    <a:tailEnd/>
                  </a:ln>
                </p:spPr>
                <p:txBody>
                  <a:bodyPr wrap="none" anchor="ctr"/>
                  <a:lstStyle/>
                  <a:p>
                    <a:endParaRPr lang="en-US" altLang="en-US">
                      <a:solidFill>
                        <a:prstClr val="black"/>
                      </a:solidFill>
                      <a:latin typeface="Arial" charset="0"/>
                    </a:endParaRPr>
                  </a:p>
                </p:txBody>
              </p:sp>
              <p:sp>
                <p:nvSpPr>
                  <p:cNvPr id="23" name="Rectangle 18"/>
                  <p:cNvSpPr>
                    <a:spLocks noChangeArrowheads="1"/>
                  </p:cNvSpPr>
                  <p:nvPr/>
                </p:nvSpPr>
                <p:spPr bwMode="auto">
                  <a:xfrm>
                    <a:off x="4669382" y="2929020"/>
                    <a:ext cx="101600" cy="95250"/>
                  </a:xfrm>
                  <a:prstGeom prst="rect">
                    <a:avLst/>
                  </a:prstGeom>
                  <a:solidFill>
                    <a:schemeClr val="tx2"/>
                  </a:solidFill>
                  <a:ln w="9525">
                    <a:solidFill>
                      <a:schemeClr val="accent1"/>
                    </a:solidFill>
                    <a:miter lim="800000"/>
                    <a:headEnd/>
                    <a:tailEnd/>
                  </a:ln>
                </p:spPr>
                <p:txBody>
                  <a:bodyPr wrap="none" anchor="ctr"/>
                  <a:lstStyle/>
                  <a:p>
                    <a:endParaRPr lang="en-US" altLang="en-US">
                      <a:solidFill>
                        <a:prstClr val="black"/>
                      </a:solidFill>
                      <a:latin typeface="Arial" charset="0"/>
                    </a:endParaRPr>
                  </a:p>
                </p:txBody>
              </p:sp>
              <p:sp>
                <p:nvSpPr>
                  <p:cNvPr id="27" name="Oval 22"/>
                  <p:cNvSpPr>
                    <a:spLocks noChangeArrowheads="1"/>
                  </p:cNvSpPr>
                  <p:nvPr/>
                </p:nvSpPr>
                <p:spPr bwMode="auto">
                  <a:xfrm>
                    <a:off x="3726407" y="2862345"/>
                    <a:ext cx="133350" cy="1143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29" name="Text Box 31"/>
                  <p:cNvSpPr txBox="1">
                    <a:spLocks noChangeArrowheads="1"/>
                  </p:cNvSpPr>
                  <p:nvPr/>
                </p:nvSpPr>
                <p:spPr bwMode="auto">
                  <a:xfrm>
                    <a:off x="3856874" y="3785324"/>
                    <a:ext cx="1932992" cy="33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dirty="0">
                        <a:solidFill>
                          <a:prstClr val="black"/>
                        </a:solidFill>
                      </a:rPr>
                      <a:t>Birmingham</a:t>
                    </a:r>
                  </a:p>
                </p:txBody>
              </p:sp>
              <p:sp>
                <p:nvSpPr>
                  <p:cNvPr id="31" name="Rectangle 33"/>
                  <p:cNvSpPr>
                    <a:spLocks noChangeArrowheads="1"/>
                  </p:cNvSpPr>
                  <p:nvPr/>
                </p:nvSpPr>
                <p:spPr bwMode="auto">
                  <a:xfrm>
                    <a:off x="3758157" y="2162258"/>
                    <a:ext cx="101600" cy="95250"/>
                  </a:xfrm>
                  <a:prstGeom prst="rect">
                    <a:avLst/>
                  </a:prstGeom>
                  <a:solidFill>
                    <a:schemeClr val="tx2"/>
                  </a:solidFill>
                  <a:ln w="9525">
                    <a:solidFill>
                      <a:schemeClr val="accent1"/>
                    </a:solidFill>
                    <a:miter lim="800000"/>
                    <a:headEnd/>
                    <a:tailEnd/>
                  </a:ln>
                </p:spPr>
                <p:txBody>
                  <a:bodyPr wrap="none" anchor="ctr"/>
                  <a:lstStyle/>
                  <a:p>
                    <a:endParaRPr lang="en-US" altLang="en-US">
                      <a:solidFill>
                        <a:prstClr val="black"/>
                      </a:solidFill>
                      <a:latin typeface="Arial" charset="0"/>
                    </a:endParaRPr>
                  </a:p>
                </p:txBody>
              </p:sp>
              <p:sp>
                <p:nvSpPr>
                  <p:cNvPr id="33" name="Rectangle 35"/>
                  <p:cNvSpPr>
                    <a:spLocks noChangeArrowheads="1"/>
                  </p:cNvSpPr>
                  <p:nvPr/>
                </p:nvSpPr>
                <p:spPr bwMode="auto">
                  <a:xfrm>
                    <a:off x="4518570" y="2257508"/>
                    <a:ext cx="100012" cy="96837"/>
                  </a:xfrm>
                  <a:prstGeom prst="rect">
                    <a:avLst/>
                  </a:prstGeom>
                  <a:solidFill>
                    <a:schemeClr val="tx2"/>
                  </a:solidFill>
                  <a:ln w="9525">
                    <a:solidFill>
                      <a:schemeClr val="accent1"/>
                    </a:solidFill>
                    <a:miter lim="800000"/>
                    <a:headEnd/>
                    <a:tailEnd/>
                  </a:ln>
                </p:spPr>
                <p:txBody>
                  <a:bodyPr wrap="none" anchor="ctr"/>
                  <a:lstStyle/>
                  <a:p>
                    <a:endParaRPr lang="en-US" altLang="en-US">
                      <a:solidFill>
                        <a:prstClr val="black"/>
                      </a:solidFill>
                      <a:latin typeface="Arial" charset="0"/>
                    </a:endParaRPr>
                  </a:p>
                </p:txBody>
              </p:sp>
              <p:sp>
                <p:nvSpPr>
                  <p:cNvPr id="34" name="Rectangle 36"/>
                  <p:cNvSpPr>
                    <a:spLocks noChangeArrowheads="1"/>
                  </p:cNvSpPr>
                  <p:nvPr/>
                </p:nvSpPr>
                <p:spPr bwMode="auto">
                  <a:xfrm>
                    <a:off x="3050132" y="2305133"/>
                    <a:ext cx="100013" cy="96837"/>
                  </a:xfrm>
                  <a:prstGeom prst="rect">
                    <a:avLst/>
                  </a:prstGeom>
                  <a:solidFill>
                    <a:schemeClr val="tx2"/>
                  </a:solidFill>
                  <a:ln w="9525">
                    <a:solidFill>
                      <a:schemeClr val="accent1"/>
                    </a:solidFill>
                    <a:miter lim="800000"/>
                    <a:headEnd/>
                    <a:tailEnd/>
                  </a:ln>
                </p:spPr>
                <p:txBody>
                  <a:bodyPr wrap="none" anchor="ctr"/>
                  <a:lstStyle/>
                  <a:p>
                    <a:endParaRPr lang="en-US" altLang="en-US">
                      <a:solidFill>
                        <a:prstClr val="black"/>
                      </a:solidFill>
                      <a:latin typeface="Arial" charset="0"/>
                    </a:endParaRPr>
                  </a:p>
                </p:txBody>
              </p:sp>
              <p:sp>
                <p:nvSpPr>
                  <p:cNvPr id="36" name="Text Box 39"/>
                  <p:cNvSpPr txBox="1">
                    <a:spLocks noChangeArrowheads="1"/>
                  </p:cNvSpPr>
                  <p:nvPr/>
                </p:nvSpPr>
                <p:spPr bwMode="auto">
                  <a:xfrm>
                    <a:off x="3802608" y="2786145"/>
                    <a:ext cx="865189" cy="3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400" dirty="0">
                        <a:solidFill>
                          <a:prstClr val="black"/>
                        </a:solidFill>
                      </a:rPr>
                      <a:t>Stoke</a:t>
                    </a:r>
                  </a:p>
                </p:txBody>
              </p:sp>
              <p:grpSp>
                <p:nvGrpSpPr>
                  <p:cNvPr id="46" name="Group 24"/>
                  <p:cNvGrpSpPr>
                    <a:grpSpLocks/>
                  </p:cNvGrpSpPr>
                  <p:nvPr/>
                </p:nvGrpSpPr>
                <p:grpSpPr bwMode="auto">
                  <a:xfrm>
                    <a:off x="877946" y="928298"/>
                    <a:ext cx="6553200" cy="4824413"/>
                    <a:chOff x="-265" y="-108"/>
                    <a:chExt cx="5867" cy="4566"/>
                  </a:xfrm>
                </p:grpSpPr>
                <p:sp>
                  <p:nvSpPr>
                    <p:cNvPr id="47" name="Freeform 25"/>
                    <p:cNvSpPr>
                      <a:spLocks/>
                    </p:cNvSpPr>
                    <p:nvPr/>
                  </p:nvSpPr>
                  <p:spPr bwMode="auto">
                    <a:xfrm>
                      <a:off x="612" y="255"/>
                      <a:ext cx="1050" cy="1225"/>
                    </a:xfrm>
                    <a:custGeom>
                      <a:avLst/>
                      <a:gdLst>
                        <a:gd name="T0" fmla="*/ 953 w 1050"/>
                        <a:gd name="T1" fmla="*/ 0 h 1225"/>
                        <a:gd name="T2" fmla="*/ 907 w 1050"/>
                        <a:gd name="T3" fmla="*/ 45 h 1225"/>
                        <a:gd name="T4" fmla="*/ 998 w 1050"/>
                        <a:gd name="T5" fmla="*/ 91 h 1225"/>
                        <a:gd name="T6" fmla="*/ 998 w 1050"/>
                        <a:gd name="T7" fmla="*/ 181 h 1225"/>
                        <a:gd name="T8" fmla="*/ 907 w 1050"/>
                        <a:gd name="T9" fmla="*/ 227 h 1225"/>
                        <a:gd name="T10" fmla="*/ 817 w 1050"/>
                        <a:gd name="T11" fmla="*/ 181 h 1225"/>
                        <a:gd name="T12" fmla="*/ 771 w 1050"/>
                        <a:gd name="T13" fmla="*/ 272 h 1225"/>
                        <a:gd name="T14" fmla="*/ 771 w 1050"/>
                        <a:gd name="T15" fmla="*/ 363 h 1225"/>
                        <a:gd name="T16" fmla="*/ 817 w 1050"/>
                        <a:gd name="T17" fmla="*/ 454 h 1225"/>
                        <a:gd name="T18" fmla="*/ 907 w 1050"/>
                        <a:gd name="T19" fmla="*/ 499 h 1225"/>
                        <a:gd name="T20" fmla="*/ 817 w 1050"/>
                        <a:gd name="T21" fmla="*/ 590 h 1225"/>
                        <a:gd name="T22" fmla="*/ 771 w 1050"/>
                        <a:gd name="T23" fmla="*/ 680 h 1225"/>
                        <a:gd name="T24" fmla="*/ 726 w 1050"/>
                        <a:gd name="T25" fmla="*/ 816 h 1225"/>
                        <a:gd name="T26" fmla="*/ 817 w 1050"/>
                        <a:gd name="T27" fmla="*/ 907 h 1225"/>
                        <a:gd name="T28" fmla="*/ 862 w 1050"/>
                        <a:gd name="T29" fmla="*/ 952 h 1225"/>
                        <a:gd name="T30" fmla="*/ 907 w 1050"/>
                        <a:gd name="T31" fmla="*/ 998 h 1225"/>
                        <a:gd name="T32" fmla="*/ 998 w 1050"/>
                        <a:gd name="T33" fmla="*/ 1043 h 1225"/>
                        <a:gd name="T34" fmla="*/ 1043 w 1050"/>
                        <a:gd name="T35" fmla="*/ 1089 h 1225"/>
                        <a:gd name="T36" fmla="*/ 953 w 1050"/>
                        <a:gd name="T37" fmla="*/ 1134 h 1225"/>
                        <a:gd name="T38" fmla="*/ 862 w 1050"/>
                        <a:gd name="T39" fmla="*/ 1089 h 1225"/>
                        <a:gd name="T40" fmla="*/ 817 w 1050"/>
                        <a:gd name="T41" fmla="*/ 998 h 1225"/>
                        <a:gd name="T42" fmla="*/ 771 w 1050"/>
                        <a:gd name="T43" fmla="*/ 952 h 1225"/>
                        <a:gd name="T44" fmla="*/ 680 w 1050"/>
                        <a:gd name="T45" fmla="*/ 998 h 1225"/>
                        <a:gd name="T46" fmla="*/ 726 w 1050"/>
                        <a:gd name="T47" fmla="*/ 1043 h 1225"/>
                        <a:gd name="T48" fmla="*/ 771 w 1050"/>
                        <a:gd name="T49" fmla="*/ 1134 h 1225"/>
                        <a:gd name="T50" fmla="*/ 680 w 1050"/>
                        <a:gd name="T51" fmla="*/ 1179 h 1225"/>
                        <a:gd name="T52" fmla="*/ 635 w 1050"/>
                        <a:gd name="T53" fmla="*/ 1134 h 1225"/>
                        <a:gd name="T54" fmla="*/ 590 w 1050"/>
                        <a:gd name="T55" fmla="*/ 1043 h 1225"/>
                        <a:gd name="T56" fmla="*/ 499 w 1050"/>
                        <a:gd name="T57" fmla="*/ 1043 h 1225"/>
                        <a:gd name="T58" fmla="*/ 408 w 1050"/>
                        <a:gd name="T59" fmla="*/ 1089 h 1225"/>
                        <a:gd name="T60" fmla="*/ 318 w 1050"/>
                        <a:gd name="T61" fmla="*/ 1134 h 1225"/>
                        <a:gd name="T62" fmla="*/ 181 w 1050"/>
                        <a:gd name="T63" fmla="*/ 1134 h 1225"/>
                        <a:gd name="T64" fmla="*/ 136 w 1050"/>
                        <a:gd name="T65" fmla="*/ 1089 h 1225"/>
                        <a:gd name="T66" fmla="*/ 45 w 1050"/>
                        <a:gd name="T67" fmla="*/ 1134 h 1225"/>
                        <a:gd name="T68" fmla="*/ 0 w 1050"/>
                        <a:gd name="T69" fmla="*/ 1225 h 1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0"/>
                        <a:gd name="T106" fmla="*/ 0 h 1225"/>
                        <a:gd name="T107" fmla="*/ 1050 w 1050"/>
                        <a:gd name="T108" fmla="*/ 1225 h 12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0" h="1225">
                          <a:moveTo>
                            <a:pt x="953" y="0"/>
                          </a:moveTo>
                          <a:cubicBezTo>
                            <a:pt x="926" y="15"/>
                            <a:pt x="900" y="30"/>
                            <a:pt x="907" y="45"/>
                          </a:cubicBezTo>
                          <a:cubicBezTo>
                            <a:pt x="914" y="60"/>
                            <a:pt x="983" y="68"/>
                            <a:pt x="998" y="91"/>
                          </a:cubicBezTo>
                          <a:cubicBezTo>
                            <a:pt x="1013" y="114"/>
                            <a:pt x="1013" y="158"/>
                            <a:pt x="998" y="181"/>
                          </a:cubicBezTo>
                          <a:cubicBezTo>
                            <a:pt x="983" y="204"/>
                            <a:pt x="937" y="227"/>
                            <a:pt x="907" y="227"/>
                          </a:cubicBezTo>
                          <a:cubicBezTo>
                            <a:pt x="877" y="227"/>
                            <a:pt x="840" y="174"/>
                            <a:pt x="817" y="181"/>
                          </a:cubicBezTo>
                          <a:cubicBezTo>
                            <a:pt x="794" y="188"/>
                            <a:pt x="779" y="242"/>
                            <a:pt x="771" y="272"/>
                          </a:cubicBezTo>
                          <a:cubicBezTo>
                            <a:pt x="763" y="302"/>
                            <a:pt x="763" y="333"/>
                            <a:pt x="771" y="363"/>
                          </a:cubicBezTo>
                          <a:cubicBezTo>
                            <a:pt x="779" y="393"/>
                            <a:pt x="794" y="431"/>
                            <a:pt x="817" y="454"/>
                          </a:cubicBezTo>
                          <a:cubicBezTo>
                            <a:pt x="840" y="477"/>
                            <a:pt x="907" y="476"/>
                            <a:pt x="907" y="499"/>
                          </a:cubicBezTo>
                          <a:cubicBezTo>
                            <a:pt x="907" y="522"/>
                            <a:pt x="840" y="560"/>
                            <a:pt x="817" y="590"/>
                          </a:cubicBezTo>
                          <a:cubicBezTo>
                            <a:pt x="794" y="620"/>
                            <a:pt x="786" y="642"/>
                            <a:pt x="771" y="680"/>
                          </a:cubicBezTo>
                          <a:cubicBezTo>
                            <a:pt x="756" y="718"/>
                            <a:pt x="718" y="778"/>
                            <a:pt x="726" y="816"/>
                          </a:cubicBezTo>
                          <a:cubicBezTo>
                            <a:pt x="734" y="854"/>
                            <a:pt x="794" y="884"/>
                            <a:pt x="817" y="907"/>
                          </a:cubicBezTo>
                          <a:cubicBezTo>
                            <a:pt x="840" y="930"/>
                            <a:pt x="847" y="937"/>
                            <a:pt x="862" y="952"/>
                          </a:cubicBezTo>
                          <a:cubicBezTo>
                            <a:pt x="877" y="967"/>
                            <a:pt x="884" y="983"/>
                            <a:pt x="907" y="998"/>
                          </a:cubicBezTo>
                          <a:cubicBezTo>
                            <a:pt x="930" y="1013"/>
                            <a:pt x="975" y="1028"/>
                            <a:pt x="998" y="1043"/>
                          </a:cubicBezTo>
                          <a:cubicBezTo>
                            <a:pt x="1021" y="1058"/>
                            <a:pt x="1050" y="1074"/>
                            <a:pt x="1043" y="1089"/>
                          </a:cubicBezTo>
                          <a:cubicBezTo>
                            <a:pt x="1036" y="1104"/>
                            <a:pt x="983" y="1134"/>
                            <a:pt x="953" y="1134"/>
                          </a:cubicBezTo>
                          <a:cubicBezTo>
                            <a:pt x="923" y="1134"/>
                            <a:pt x="885" y="1112"/>
                            <a:pt x="862" y="1089"/>
                          </a:cubicBezTo>
                          <a:cubicBezTo>
                            <a:pt x="839" y="1066"/>
                            <a:pt x="832" y="1021"/>
                            <a:pt x="817" y="998"/>
                          </a:cubicBezTo>
                          <a:cubicBezTo>
                            <a:pt x="802" y="975"/>
                            <a:pt x="794" y="952"/>
                            <a:pt x="771" y="952"/>
                          </a:cubicBezTo>
                          <a:cubicBezTo>
                            <a:pt x="748" y="952"/>
                            <a:pt x="687" y="983"/>
                            <a:pt x="680" y="998"/>
                          </a:cubicBezTo>
                          <a:cubicBezTo>
                            <a:pt x="673" y="1013"/>
                            <a:pt x="711" y="1020"/>
                            <a:pt x="726" y="1043"/>
                          </a:cubicBezTo>
                          <a:cubicBezTo>
                            <a:pt x="741" y="1066"/>
                            <a:pt x="779" y="1111"/>
                            <a:pt x="771" y="1134"/>
                          </a:cubicBezTo>
                          <a:cubicBezTo>
                            <a:pt x="763" y="1157"/>
                            <a:pt x="703" y="1179"/>
                            <a:pt x="680" y="1179"/>
                          </a:cubicBezTo>
                          <a:cubicBezTo>
                            <a:pt x="657" y="1179"/>
                            <a:pt x="650" y="1157"/>
                            <a:pt x="635" y="1134"/>
                          </a:cubicBezTo>
                          <a:cubicBezTo>
                            <a:pt x="620" y="1111"/>
                            <a:pt x="613" y="1058"/>
                            <a:pt x="590" y="1043"/>
                          </a:cubicBezTo>
                          <a:cubicBezTo>
                            <a:pt x="567" y="1028"/>
                            <a:pt x="529" y="1035"/>
                            <a:pt x="499" y="1043"/>
                          </a:cubicBezTo>
                          <a:cubicBezTo>
                            <a:pt x="469" y="1051"/>
                            <a:pt x="438" y="1074"/>
                            <a:pt x="408" y="1089"/>
                          </a:cubicBezTo>
                          <a:cubicBezTo>
                            <a:pt x="378" y="1104"/>
                            <a:pt x="356" y="1127"/>
                            <a:pt x="318" y="1134"/>
                          </a:cubicBezTo>
                          <a:cubicBezTo>
                            <a:pt x="280" y="1141"/>
                            <a:pt x="211" y="1141"/>
                            <a:pt x="181" y="1134"/>
                          </a:cubicBezTo>
                          <a:cubicBezTo>
                            <a:pt x="151" y="1127"/>
                            <a:pt x="159" y="1089"/>
                            <a:pt x="136" y="1089"/>
                          </a:cubicBezTo>
                          <a:cubicBezTo>
                            <a:pt x="113" y="1089"/>
                            <a:pt x="68" y="1111"/>
                            <a:pt x="45" y="1134"/>
                          </a:cubicBezTo>
                          <a:cubicBezTo>
                            <a:pt x="22" y="1157"/>
                            <a:pt x="15" y="1210"/>
                            <a:pt x="0" y="122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8" name="Freeform 26"/>
                    <p:cNvSpPr>
                      <a:spLocks/>
                    </p:cNvSpPr>
                    <p:nvPr/>
                  </p:nvSpPr>
                  <p:spPr bwMode="auto">
                    <a:xfrm>
                      <a:off x="-23" y="1473"/>
                      <a:ext cx="635" cy="596"/>
                    </a:xfrm>
                    <a:custGeom>
                      <a:avLst/>
                      <a:gdLst>
                        <a:gd name="T0" fmla="*/ 635 w 635"/>
                        <a:gd name="T1" fmla="*/ 7 h 596"/>
                        <a:gd name="T2" fmla="*/ 499 w 635"/>
                        <a:gd name="T3" fmla="*/ 7 h 596"/>
                        <a:gd name="T4" fmla="*/ 454 w 635"/>
                        <a:gd name="T5" fmla="*/ 52 h 596"/>
                        <a:gd name="T6" fmla="*/ 408 w 635"/>
                        <a:gd name="T7" fmla="*/ 143 h 596"/>
                        <a:gd name="T8" fmla="*/ 363 w 635"/>
                        <a:gd name="T9" fmla="*/ 233 h 596"/>
                        <a:gd name="T10" fmla="*/ 318 w 635"/>
                        <a:gd name="T11" fmla="*/ 324 h 596"/>
                        <a:gd name="T12" fmla="*/ 272 w 635"/>
                        <a:gd name="T13" fmla="*/ 369 h 596"/>
                        <a:gd name="T14" fmla="*/ 181 w 635"/>
                        <a:gd name="T15" fmla="*/ 415 h 596"/>
                        <a:gd name="T16" fmla="*/ 136 w 635"/>
                        <a:gd name="T17" fmla="*/ 460 h 596"/>
                        <a:gd name="T18" fmla="*/ 45 w 635"/>
                        <a:gd name="T19" fmla="*/ 506 h 596"/>
                        <a:gd name="T20" fmla="*/ 0 w 635"/>
                        <a:gd name="T21" fmla="*/ 596 h 5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5"/>
                        <a:gd name="T34" fmla="*/ 0 h 596"/>
                        <a:gd name="T35" fmla="*/ 635 w 635"/>
                        <a:gd name="T36" fmla="*/ 596 h 5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5" h="596">
                          <a:moveTo>
                            <a:pt x="635" y="7"/>
                          </a:moveTo>
                          <a:cubicBezTo>
                            <a:pt x="582" y="3"/>
                            <a:pt x="529" y="0"/>
                            <a:pt x="499" y="7"/>
                          </a:cubicBezTo>
                          <a:cubicBezTo>
                            <a:pt x="469" y="14"/>
                            <a:pt x="469" y="29"/>
                            <a:pt x="454" y="52"/>
                          </a:cubicBezTo>
                          <a:cubicBezTo>
                            <a:pt x="439" y="75"/>
                            <a:pt x="423" y="113"/>
                            <a:pt x="408" y="143"/>
                          </a:cubicBezTo>
                          <a:cubicBezTo>
                            <a:pt x="393" y="173"/>
                            <a:pt x="378" y="203"/>
                            <a:pt x="363" y="233"/>
                          </a:cubicBezTo>
                          <a:cubicBezTo>
                            <a:pt x="348" y="263"/>
                            <a:pt x="333" y="301"/>
                            <a:pt x="318" y="324"/>
                          </a:cubicBezTo>
                          <a:cubicBezTo>
                            <a:pt x="303" y="347"/>
                            <a:pt x="295" y="354"/>
                            <a:pt x="272" y="369"/>
                          </a:cubicBezTo>
                          <a:cubicBezTo>
                            <a:pt x="249" y="384"/>
                            <a:pt x="204" y="400"/>
                            <a:pt x="181" y="415"/>
                          </a:cubicBezTo>
                          <a:cubicBezTo>
                            <a:pt x="158" y="430"/>
                            <a:pt x="159" y="445"/>
                            <a:pt x="136" y="460"/>
                          </a:cubicBezTo>
                          <a:cubicBezTo>
                            <a:pt x="113" y="475"/>
                            <a:pt x="68" y="483"/>
                            <a:pt x="45" y="506"/>
                          </a:cubicBezTo>
                          <a:cubicBezTo>
                            <a:pt x="22" y="529"/>
                            <a:pt x="7" y="573"/>
                            <a:pt x="0" y="5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49" name="Freeform 27"/>
                    <p:cNvSpPr>
                      <a:spLocks/>
                    </p:cNvSpPr>
                    <p:nvPr/>
                  </p:nvSpPr>
                  <p:spPr bwMode="auto">
                    <a:xfrm>
                      <a:off x="197" y="1925"/>
                      <a:ext cx="415" cy="507"/>
                    </a:xfrm>
                    <a:custGeom>
                      <a:avLst/>
                      <a:gdLst>
                        <a:gd name="T0" fmla="*/ 7 w 415"/>
                        <a:gd name="T1" fmla="*/ 235 h 507"/>
                        <a:gd name="T2" fmla="*/ 7 w 415"/>
                        <a:gd name="T3" fmla="*/ 99 h 507"/>
                        <a:gd name="T4" fmla="*/ 52 w 415"/>
                        <a:gd name="T5" fmla="*/ 54 h 507"/>
                        <a:gd name="T6" fmla="*/ 98 w 415"/>
                        <a:gd name="T7" fmla="*/ 8 h 507"/>
                        <a:gd name="T8" fmla="*/ 188 w 415"/>
                        <a:gd name="T9" fmla="*/ 8 h 507"/>
                        <a:gd name="T10" fmla="*/ 279 w 415"/>
                        <a:gd name="T11" fmla="*/ 8 h 507"/>
                        <a:gd name="T12" fmla="*/ 324 w 415"/>
                        <a:gd name="T13" fmla="*/ 54 h 507"/>
                        <a:gd name="T14" fmla="*/ 279 w 415"/>
                        <a:gd name="T15" fmla="*/ 190 h 507"/>
                        <a:gd name="T16" fmla="*/ 324 w 415"/>
                        <a:gd name="T17" fmla="*/ 235 h 507"/>
                        <a:gd name="T18" fmla="*/ 370 w 415"/>
                        <a:gd name="T19" fmla="*/ 280 h 507"/>
                        <a:gd name="T20" fmla="*/ 370 w 415"/>
                        <a:gd name="T21" fmla="*/ 371 h 507"/>
                        <a:gd name="T22" fmla="*/ 324 w 415"/>
                        <a:gd name="T23" fmla="*/ 462 h 507"/>
                        <a:gd name="T24" fmla="*/ 415 w 415"/>
                        <a:gd name="T25" fmla="*/ 507 h 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5"/>
                        <a:gd name="T40" fmla="*/ 0 h 507"/>
                        <a:gd name="T41" fmla="*/ 415 w 415"/>
                        <a:gd name="T42" fmla="*/ 507 h 5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5" h="507">
                          <a:moveTo>
                            <a:pt x="7" y="235"/>
                          </a:moveTo>
                          <a:cubicBezTo>
                            <a:pt x="3" y="182"/>
                            <a:pt x="0" y="129"/>
                            <a:pt x="7" y="99"/>
                          </a:cubicBezTo>
                          <a:cubicBezTo>
                            <a:pt x="14" y="69"/>
                            <a:pt x="37" y="69"/>
                            <a:pt x="52" y="54"/>
                          </a:cubicBezTo>
                          <a:cubicBezTo>
                            <a:pt x="67" y="39"/>
                            <a:pt x="75" y="16"/>
                            <a:pt x="98" y="8"/>
                          </a:cubicBezTo>
                          <a:cubicBezTo>
                            <a:pt x="121" y="0"/>
                            <a:pt x="158" y="8"/>
                            <a:pt x="188" y="8"/>
                          </a:cubicBezTo>
                          <a:cubicBezTo>
                            <a:pt x="218" y="8"/>
                            <a:pt x="256" y="0"/>
                            <a:pt x="279" y="8"/>
                          </a:cubicBezTo>
                          <a:cubicBezTo>
                            <a:pt x="302" y="16"/>
                            <a:pt x="324" y="24"/>
                            <a:pt x="324" y="54"/>
                          </a:cubicBezTo>
                          <a:cubicBezTo>
                            <a:pt x="324" y="84"/>
                            <a:pt x="279" y="160"/>
                            <a:pt x="279" y="190"/>
                          </a:cubicBezTo>
                          <a:cubicBezTo>
                            <a:pt x="279" y="220"/>
                            <a:pt x="309" y="220"/>
                            <a:pt x="324" y="235"/>
                          </a:cubicBezTo>
                          <a:cubicBezTo>
                            <a:pt x="339" y="250"/>
                            <a:pt x="362" y="257"/>
                            <a:pt x="370" y="280"/>
                          </a:cubicBezTo>
                          <a:cubicBezTo>
                            <a:pt x="378" y="303"/>
                            <a:pt x="378" y="341"/>
                            <a:pt x="370" y="371"/>
                          </a:cubicBezTo>
                          <a:cubicBezTo>
                            <a:pt x="362" y="401"/>
                            <a:pt x="317" y="439"/>
                            <a:pt x="324" y="462"/>
                          </a:cubicBezTo>
                          <a:cubicBezTo>
                            <a:pt x="331" y="485"/>
                            <a:pt x="392" y="492"/>
                            <a:pt x="415" y="5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0" name="Freeform 28"/>
                    <p:cNvSpPr>
                      <a:spLocks/>
                    </p:cNvSpPr>
                    <p:nvPr/>
                  </p:nvSpPr>
                  <p:spPr bwMode="auto">
                    <a:xfrm>
                      <a:off x="-265" y="2432"/>
                      <a:ext cx="2291" cy="1951"/>
                    </a:xfrm>
                    <a:custGeom>
                      <a:avLst/>
                      <a:gdLst>
                        <a:gd name="T0" fmla="*/ 877 w 2291"/>
                        <a:gd name="T1" fmla="*/ 0 h 1951"/>
                        <a:gd name="T2" fmla="*/ 741 w 2291"/>
                        <a:gd name="T3" fmla="*/ 318 h 1951"/>
                        <a:gd name="T4" fmla="*/ 514 w 2291"/>
                        <a:gd name="T5" fmla="*/ 544 h 1951"/>
                        <a:gd name="T6" fmla="*/ 106 w 2291"/>
                        <a:gd name="T7" fmla="*/ 726 h 1951"/>
                        <a:gd name="T8" fmla="*/ 15 w 2291"/>
                        <a:gd name="T9" fmla="*/ 817 h 1951"/>
                        <a:gd name="T10" fmla="*/ 15 w 2291"/>
                        <a:gd name="T11" fmla="*/ 1180 h 1951"/>
                        <a:gd name="T12" fmla="*/ 106 w 2291"/>
                        <a:gd name="T13" fmla="*/ 1270 h 1951"/>
                        <a:gd name="T14" fmla="*/ 197 w 2291"/>
                        <a:gd name="T15" fmla="*/ 1225 h 1951"/>
                        <a:gd name="T16" fmla="*/ 696 w 2291"/>
                        <a:gd name="T17" fmla="*/ 1134 h 1951"/>
                        <a:gd name="T18" fmla="*/ 877 w 2291"/>
                        <a:gd name="T19" fmla="*/ 1270 h 1951"/>
                        <a:gd name="T20" fmla="*/ 650 w 2291"/>
                        <a:gd name="T21" fmla="*/ 1316 h 1951"/>
                        <a:gd name="T22" fmla="*/ 696 w 2291"/>
                        <a:gd name="T23" fmla="*/ 1406 h 1951"/>
                        <a:gd name="T24" fmla="*/ 968 w 2291"/>
                        <a:gd name="T25" fmla="*/ 1316 h 1951"/>
                        <a:gd name="T26" fmla="*/ 1195 w 2291"/>
                        <a:gd name="T27" fmla="*/ 1497 h 1951"/>
                        <a:gd name="T28" fmla="*/ 1512 w 2291"/>
                        <a:gd name="T29" fmla="*/ 1633 h 1951"/>
                        <a:gd name="T30" fmla="*/ 1694 w 2291"/>
                        <a:gd name="T31" fmla="*/ 1542 h 1951"/>
                        <a:gd name="T32" fmla="*/ 1875 w 2291"/>
                        <a:gd name="T33" fmla="*/ 1406 h 1951"/>
                        <a:gd name="T34" fmla="*/ 2056 w 2291"/>
                        <a:gd name="T35" fmla="*/ 1270 h 1951"/>
                        <a:gd name="T36" fmla="*/ 2283 w 2291"/>
                        <a:gd name="T37" fmla="*/ 1089 h 1951"/>
                        <a:gd name="T38" fmla="*/ 2102 w 2291"/>
                        <a:gd name="T39" fmla="*/ 1361 h 1951"/>
                        <a:gd name="T40" fmla="*/ 2056 w 2291"/>
                        <a:gd name="T41" fmla="*/ 1542 h 1951"/>
                        <a:gd name="T42" fmla="*/ 1830 w 2291"/>
                        <a:gd name="T43" fmla="*/ 1678 h 1951"/>
                        <a:gd name="T44" fmla="*/ 1830 w 2291"/>
                        <a:gd name="T45" fmla="*/ 1905 h 1951"/>
                        <a:gd name="T46" fmla="*/ 1421 w 2291"/>
                        <a:gd name="T47" fmla="*/ 1951 h 1951"/>
                        <a:gd name="T48" fmla="*/ 786 w 2291"/>
                        <a:gd name="T49" fmla="*/ 1905 h 19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91"/>
                        <a:gd name="T76" fmla="*/ 0 h 1951"/>
                        <a:gd name="T77" fmla="*/ 2291 w 2291"/>
                        <a:gd name="T78" fmla="*/ 1951 h 19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91" h="1951">
                          <a:moveTo>
                            <a:pt x="877" y="0"/>
                          </a:moveTo>
                          <a:cubicBezTo>
                            <a:pt x="839" y="113"/>
                            <a:pt x="801" y="227"/>
                            <a:pt x="741" y="318"/>
                          </a:cubicBezTo>
                          <a:cubicBezTo>
                            <a:pt x="681" y="409"/>
                            <a:pt x="620" y="476"/>
                            <a:pt x="514" y="544"/>
                          </a:cubicBezTo>
                          <a:cubicBezTo>
                            <a:pt x="408" y="612"/>
                            <a:pt x="189" y="681"/>
                            <a:pt x="106" y="726"/>
                          </a:cubicBezTo>
                          <a:cubicBezTo>
                            <a:pt x="23" y="771"/>
                            <a:pt x="30" y="741"/>
                            <a:pt x="15" y="817"/>
                          </a:cubicBezTo>
                          <a:cubicBezTo>
                            <a:pt x="0" y="893"/>
                            <a:pt x="0" y="1105"/>
                            <a:pt x="15" y="1180"/>
                          </a:cubicBezTo>
                          <a:cubicBezTo>
                            <a:pt x="30" y="1255"/>
                            <a:pt x="76" y="1263"/>
                            <a:pt x="106" y="1270"/>
                          </a:cubicBezTo>
                          <a:cubicBezTo>
                            <a:pt x="136" y="1277"/>
                            <a:pt x="99" y="1248"/>
                            <a:pt x="197" y="1225"/>
                          </a:cubicBezTo>
                          <a:cubicBezTo>
                            <a:pt x="295" y="1202"/>
                            <a:pt x="583" y="1127"/>
                            <a:pt x="696" y="1134"/>
                          </a:cubicBezTo>
                          <a:cubicBezTo>
                            <a:pt x="809" y="1141"/>
                            <a:pt x="885" y="1240"/>
                            <a:pt x="877" y="1270"/>
                          </a:cubicBezTo>
                          <a:cubicBezTo>
                            <a:pt x="869" y="1300"/>
                            <a:pt x="680" y="1293"/>
                            <a:pt x="650" y="1316"/>
                          </a:cubicBezTo>
                          <a:cubicBezTo>
                            <a:pt x="620" y="1339"/>
                            <a:pt x="643" y="1406"/>
                            <a:pt x="696" y="1406"/>
                          </a:cubicBezTo>
                          <a:cubicBezTo>
                            <a:pt x="749" y="1406"/>
                            <a:pt x="885" y="1301"/>
                            <a:pt x="968" y="1316"/>
                          </a:cubicBezTo>
                          <a:cubicBezTo>
                            <a:pt x="1051" y="1331"/>
                            <a:pt x="1104" y="1444"/>
                            <a:pt x="1195" y="1497"/>
                          </a:cubicBezTo>
                          <a:cubicBezTo>
                            <a:pt x="1286" y="1550"/>
                            <a:pt x="1429" y="1626"/>
                            <a:pt x="1512" y="1633"/>
                          </a:cubicBezTo>
                          <a:cubicBezTo>
                            <a:pt x="1595" y="1640"/>
                            <a:pt x="1634" y="1580"/>
                            <a:pt x="1694" y="1542"/>
                          </a:cubicBezTo>
                          <a:cubicBezTo>
                            <a:pt x="1754" y="1504"/>
                            <a:pt x="1815" y="1451"/>
                            <a:pt x="1875" y="1406"/>
                          </a:cubicBezTo>
                          <a:cubicBezTo>
                            <a:pt x="1935" y="1361"/>
                            <a:pt x="1988" y="1323"/>
                            <a:pt x="2056" y="1270"/>
                          </a:cubicBezTo>
                          <a:cubicBezTo>
                            <a:pt x="2124" y="1217"/>
                            <a:pt x="2275" y="1074"/>
                            <a:pt x="2283" y="1089"/>
                          </a:cubicBezTo>
                          <a:cubicBezTo>
                            <a:pt x="2291" y="1104"/>
                            <a:pt x="2140" y="1286"/>
                            <a:pt x="2102" y="1361"/>
                          </a:cubicBezTo>
                          <a:cubicBezTo>
                            <a:pt x="2064" y="1436"/>
                            <a:pt x="2101" y="1489"/>
                            <a:pt x="2056" y="1542"/>
                          </a:cubicBezTo>
                          <a:cubicBezTo>
                            <a:pt x="2011" y="1595"/>
                            <a:pt x="1868" y="1618"/>
                            <a:pt x="1830" y="1678"/>
                          </a:cubicBezTo>
                          <a:cubicBezTo>
                            <a:pt x="1792" y="1738"/>
                            <a:pt x="1898" y="1860"/>
                            <a:pt x="1830" y="1905"/>
                          </a:cubicBezTo>
                          <a:cubicBezTo>
                            <a:pt x="1762" y="1950"/>
                            <a:pt x="1595" y="1951"/>
                            <a:pt x="1421" y="1951"/>
                          </a:cubicBezTo>
                          <a:cubicBezTo>
                            <a:pt x="1247" y="1951"/>
                            <a:pt x="892" y="1913"/>
                            <a:pt x="786" y="190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1" name="Freeform 29"/>
                    <p:cNvSpPr>
                      <a:spLocks/>
                    </p:cNvSpPr>
                    <p:nvPr/>
                  </p:nvSpPr>
                  <p:spPr bwMode="auto">
                    <a:xfrm>
                      <a:off x="3424" y="-108"/>
                      <a:ext cx="2178" cy="4566"/>
                    </a:xfrm>
                    <a:custGeom>
                      <a:avLst/>
                      <a:gdLst>
                        <a:gd name="T0" fmla="*/ 182 w 2178"/>
                        <a:gd name="T1" fmla="*/ 0 h 4566"/>
                        <a:gd name="T2" fmla="*/ 454 w 2178"/>
                        <a:gd name="T3" fmla="*/ 227 h 4566"/>
                        <a:gd name="T4" fmla="*/ 363 w 2178"/>
                        <a:gd name="T5" fmla="*/ 363 h 4566"/>
                        <a:gd name="T6" fmla="*/ 545 w 2178"/>
                        <a:gd name="T7" fmla="*/ 680 h 4566"/>
                        <a:gd name="T8" fmla="*/ 726 w 2178"/>
                        <a:gd name="T9" fmla="*/ 907 h 4566"/>
                        <a:gd name="T10" fmla="*/ 454 w 2178"/>
                        <a:gd name="T11" fmla="*/ 907 h 4566"/>
                        <a:gd name="T12" fmla="*/ 0 w 2178"/>
                        <a:gd name="T13" fmla="*/ 771 h 4566"/>
                        <a:gd name="T14" fmla="*/ 454 w 2178"/>
                        <a:gd name="T15" fmla="*/ 998 h 4566"/>
                        <a:gd name="T16" fmla="*/ 771 w 2178"/>
                        <a:gd name="T17" fmla="*/ 1179 h 4566"/>
                        <a:gd name="T18" fmla="*/ 908 w 2178"/>
                        <a:gd name="T19" fmla="*/ 1542 h 4566"/>
                        <a:gd name="T20" fmla="*/ 862 w 2178"/>
                        <a:gd name="T21" fmla="*/ 1678 h 4566"/>
                        <a:gd name="T22" fmla="*/ 635 w 2178"/>
                        <a:gd name="T23" fmla="*/ 1905 h 4566"/>
                        <a:gd name="T24" fmla="*/ 998 w 2178"/>
                        <a:gd name="T25" fmla="*/ 2087 h 4566"/>
                        <a:gd name="T26" fmla="*/ 1089 w 2178"/>
                        <a:gd name="T27" fmla="*/ 1769 h 4566"/>
                        <a:gd name="T28" fmla="*/ 1361 w 2178"/>
                        <a:gd name="T29" fmla="*/ 1769 h 4566"/>
                        <a:gd name="T30" fmla="*/ 1769 w 2178"/>
                        <a:gd name="T31" fmla="*/ 1814 h 4566"/>
                        <a:gd name="T32" fmla="*/ 2087 w 2178"/>
                        <a:gd name="T33" fmla="*/ 2041 h 4566"/>
                        <a:gd name="T34" fmla="*/ 2178 w 2178"/>
                        <a:gd name="T35" fmla="*/ 2359 h 4566"/>
                        <a:gd name="T36" fmla="*/ 2087 w 2178"/>
                        <a:gd name="T37" fmla="*/ 2722 h 4566"/>
                        <a:gd name="T38" fmla="*/ 1951 w 2178"/>
                        <a:gd name="T39" fmla="*/ 3084 h 4566"/>
                        <a:gd name="T40" fmla="*/ 1860 w 2178"/>
                        <a:gd name="T41" fmla="*/ 3266 h 4566"/>
                        <a:gd name="T42" fmla="*/ 1724 w 2178"/>
                        <a:gd name="T43" fmla="*/ 3221 h 4566"/>
                        <a:gd name="T44" fmla="*/ 1860 w 2178"/>
                        <a:gd name="T45" fmla="*/ 3311 h 4566"/>
                        <a:gd name="T46" fmla="*/ 1679 w 2178"/>
                        <a:gd name="T47" fmla="*/ 3447 h 4566"/>
                        <a:gd name="T48" fmla="*/ 1543 w 2178"/>
                        <a:gd name="T49" fmla="*/ 3402 h 4566"/>
                        <a:gd name="T50" fmla="*/ 1406 w 2178"/>
                        <a:gd name="T51" fmla="*/ 3538 h 4566"/>
                        <a:gd name="T52" fmla="*/ 1588 w 2178"/>
                        <a:gd name="T53" fmla="*/ 3538 h 4566"/>
                        <a:gd name="T54" fmla="*/ 1497 w 2178"/>
                        <a:gd name="T55" fmla="*/ 3765 h 4566"/>
                        <a:gd name="T56" fmla="*/ 1316 w 2178"/>
                        <a:gd name="T57" fmla="*/ 3856 h 4566"/>
                        <a:gd name="T58" fmla="*/ 1089 w 2178"/>
                        <a:gd name="T59" fmla="*/ 3946 h 4566"/>
                        <a:gd name="T60" fmla="*/ 1406 w 2178"/>
                        <a:gd name="T61" fmla="*/ 3901 h 4566"/>
                        <a:gd name="T62" fmla="*/ 1361 w 2178"/>
                        <a:gd name="T63" fmla="*/ 4037 h 4566"/>
                        <a:gd name="T64" fmla="*/ 1633 w 2178"/>
                        <a:gd name="T65" fmla="*/ 4082 h 4566"/>
                        <a:gd name="T66" fmla="*/ 1996 w 2178"/>
                        <a:gd name="T67" fmla="*/ 3946 h 4566"/>
                        <a:gd name="T68" fmla="*/ 1996 w 2178"/>
                        <a:gd name="T69" fmla="*/ 4173 h 4566"/>
                        <a:gd name="T70" fmla="*/ 2041 w 2178"/>
                        <a:gd name="T71" fmla="*/ 4309 h 4566"/>
                        <a:gd name="T72" fmla="*/ 1679 w 2178"/>
                        <a:gd name="T73" fmla="*/ 4536 h 4566"/>
                        <a:gd name="T74" fmla="*/ 1724 w 2178"/>
                        <a:gd name="T75" fmla="*/ 4491 h 45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78"/>
                        <a:gd name="T115" fmla="*/ 0 h 4566"/>
                        <a:gd name="T116" fmla="*/ 2178 w 2178"/>
                        <a:gd name="T117" fmla="*/ 4566 h 45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78" h="4566">
                          <a:moveTo>
                            <a:pt x="182" y="0"/>
                          </a:moveTo>
                          <a:cubicBezTo>
                            <a:pt x="303" y="83"/>
                            <a:pt x="424" y="167"/>
                            <a:pt x="454" y="227"/>
                          </a:cubicBezTo>
                          <a:cubicBezTo>
                            <a:pt x="484" y="287"/>
                            <a:pt x="348" y="288"/>
                            <a:pt x="363" y="363"/>
                          </a:cubicBezTo>
                          <a:cubicBezTo>
                            <a:pt x="378" y="438"/>
                            <a:pt x="485" y="589"/>
                            <a:pt x="545" y="680"/>
                          </a:cubicBezTo>
                          <a:cubicBezTo>
                            <a:pt x="605" y="771"/>
                            <a:pt x="741" y="869"/>
                            <a:pt x="726" y="907"/>
                          </a:cubicBezTo>
                          <a:cubicBezTo>
                            <a:pt x="711" y="945"/>
                            <a:pt x="575" y="930"/>
                            <a:pt x="454" y="907"/>
                          </a:cubicBezTo>
                          <a:cubicBezTo>
                            <a:pt x="333" y="884"/>
                            <a:pt x="0" y="756"/>
                            <a:pt x="0" y="771"/>
                          </a:cubicBezTo>
                          <a:cubicBezTo>
                            <a:pt x="0" y="786"/>
                            <a:pt x="326" y="930"/>
                            <a:pt x="454" y="998"/>
                          </a:cubicBezTo>
                          <a:cubicBezTo>
                            <a:pt x="582" y="1066"/>
                            <a:pt x="695" y="1088"/>
                            <a:pt x="771" y="1179"/>
                          </a:cubicBezTo>
                          <a:cubicBezTo>
                            <a:pt x="847" y="1270"/>
                            <a:pt x="893" y="1459"/>
                            <a:pt x="908" y="1542"/>
                          </a:cubicBezTo>
                          <a:cubicBezTo>
                            <a:pt x="923" y="1625"/>
                            <a:pt x="908" y="1618"/>
                            <a:pt x="862" y="1678"/>
                          </a:cubicBezTo>
                          <a:cubicBezTo>
                            <a:pt x="816" y="1738"/>
                            <a:pt x="612" y="1837"/>
                            <a:pt x="635" y="1905"/>
                          </a:cubicBezTo>
                          <a:cubicBezTo>
                            <a:pt x="658" y="1973"/>
                            <a:pt x="922" y="2110"/>
                            <a:pt x="998" y="2087"/>
                          </a:cubicBezTo>
                          <a:cubicBezTo>
                            <a:pt x="1074" y="2064"/>
                            <a:pt x="1029" y="1822"/>
                            <a:pt x="1089" y="1769"/>
                          </a:cubicBezTo>
                          <a:cubicBezTo>
                            <a:pt x="1149" y="1716"/>
                            <a:pt x="1248" y="1762"/>
                            <a:pt x="1361" y="1769"/>
                          </a:cubicBezTo>
                          <a:cubicBezTo>
                            <a:pt x="1474" y="1776"/>
                            <a:pt x="1648" y="1769"/>
                            <a:pt x="1769" y="1814"/>
                          </a:cubicBezTo>
                          <a:cubicBezTo>
                            <a:pt x="1890" y="1859"/>
                            <a:pt x="2019" y="1950"/>
                            <a:pt x="2087" y="2041"/>
                          </a:cubicBezTo>
                          <a:cubicBezTo>
                            <a:pt x="2155" y="2132"/>
                            <a:pt x="2178" y="2246"/>
                            <a:pt x="2178" y="2359"/>
                          </a:cubicBezTo>
                          <a:cubicBezTo>
                            <a:pt x="2178" y="2472"/>
                            <a:pt x="2125" y="2601"/>
                            <a:pt x="2087" y="2722"/>
                          </a:cubicBezTo>
                          <a:cubicBezTo>
                            <a:pt x="2049" y="2843"/>
                            <a:pt x="1989" y="2993"/>
                            <a:pt x="1951" y="3084"/>
                          </a:cubicBezTo>
                          <a:cubicBezTo>
                            <a:pt x="1913" y="3175"/>
                            <a:pt x="1898" y="3243"/>
                            <a:pt x="1860" y="3266"/>
                          </a:cubicBezTo>
                          <a:cubicBezTo>
                            <a:pt x="1822" y="3289"/>
                            <a:pt x="1724" y="3214"/>
                            <a:pt x="1724" y="3221"/>
                          </a:cubicBezTo>
                          <a:cubicBezTo>
                            <a:pt x="1724" y="3228"/>
                            <a:pt x="1868" y="3273"/>
                            <a:pt x="1860" y="3311"/>
                          </a:cubicBezTo>
                          <a:cubicBezTo>
                            <a:pt x="1852" y="3349"/>
                            <a:pt x="1732" y="3432"/>
                            <a:pt x="1679" y="3447"/>
                          </a:cubicBezTo>
                          <a:cubicBezTo>
                            <a:pt x="1626" y="3462"/>
                            <a:pt x="1588" y="3387"/>
                            <a:pt x="1543" y="3402"/>
                          </a:cubicBezTo>
                          <a:cubicBezTo>
                            <a:pt x="1498" y="3417"/>
                            <a:pt x="1399" y="3515"/>
                            <a:pt x="1406" y="3538"/>
                          </a:cubicBezTo>
                          <a:cubicBezTo>
                            <a:pt x="1413" y="3561"/>
                            <a:pt x="1573" y="3500"/>
                            <a:pt x="1588" y="3538"/>
                          </a:cubicBezTo>
                          <a:cubicBezTo>
                            <a:pt x="1603" y="3576"/>
                            <a:pt x="1542" y="3712"/>
                            <a:pt x="1497" y="3765"/>
                          </a:cubicBezTo>
                          <a:cubicBezTo>
                            <a:pt x="1452" y="3818"/>
                            <a:pt x="1384" y="3826"/>
                            <a:pt x="1316" y="3856"/>
                          </a:cubicBezTo>
                          <a:cubicBezTo>
                            <a:pt x="1248" y="3886"/>
                            <a:pt x="1074" y="3939"/>
                            <a:pt x="1089" y="3946"/>
                          </a:cubicBezTo>
                          <a:cubicBezTo>
                            <a:pt x="1104" y="3953"/>
                            <a:pt x="1361" y="3886"/>
                            <a:pt x="1406" y="3901"/>
                          </a:cubicBezTo>
                          <a:cubicBezTo>
                            <a:pt x="1451" y="3916"/>
                            <a:pt x="1323" y="4007"/>
                            <a:pt x="1361" y="4037"/>
                          </a:cubicBezTo>
                          <a:cubicBezTo>
                            <a:pt x="1399" y="4067"/>
                            <a:pt x="1527" y="4097"/>
                            <a:pt x="1633" y="4082"/>
                          </a:cubicBezTo>
                          <a:cubicBezTo>
                            <a:pt x="1739" y="4067"/>
                            <a:pt x="1936" y="3931"/>
                            <a:pt x="1996" y="3946"/>
                          </a:cubicBezTo>
                          <a:cubicBezTo>
                            <a:pt x="2056" y="3961"/>
                            <a:pt x="1988" y="4112"/>
                            <a:pt x="1996" y="4173"/>
                          </a:cubicBezTo>
                          <a:cubicBezTo>
                            <a:pt x="2004" y="4234"/>
                            <a:pt x="2094" y="4248"/>
                            <a:pt x="2041" y="4309"/>
                          </a:cubicBezTo>
                          <a:cubicBezTo>
                            <a:pt x="1988" y="4370"/>
                            <a:pt x="1732" y="4506"/>
                            <a:pt x="1679" y="4536"/>
                          </a:cubicBezTo>
                          <a:cubicBezTo>
                            <a:pt x="1626" y="4566"/>
                            <a:pt x="1675" y="4528"/>
                            <a:pt x="1724" y="449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52" name="Freeform 30"/>
                    <p:cNvSpPr>
                      <a:spLocks/>
                    </p:cNvSpPr>
                    <p:nvPr/>
                  </p:nvSpPr>
                  <p:spPr bwMode="auto">
                    <a:xfrm>
                      <a:off x="83" y="1199"/>
                      <a:ext cx="446" cy="401"/>
                    </a:xfrm>
                    <a:custGeom>
                      <a:avLst/>
                      <a:gdLst>
                        <a:gd name="T0" fmla="*/ 438 w 446"/>
                        <a:gd name="T1" fmla="*/ 145 h 401"/>
                        <a:gd name="T2" fmla="*/ 348 w 446"/>
                        <a:gd name="T3" fmla="*/ 145 h 401"/>
                        <a:gd name="T4" fmla="*/ 212 w 446"/>
                        <a:gd name="T5" fmla="*/ 8 h 401"/>
                        <a:gd name="T6" fmla="*/ 30 w 446"/>
                        <a:gd name="T7" fmla="*/ 99 h 401"/>
                        <a:gd name="T8" fmla="*/ 30 w 446"/>
                        <a:gd name="T9" fmla="*/ 235 h 401"/>
                        <a:gd name="T10" fmla="*/ 121 w 446"/>
                        <a:gd name="T11" fmla="*/ 371 h 401"/>
                        <a:gd name="T12" fmla="*/ 302 w 446"/>
                        <a:gd name="T13" fmla="*/ 371 h 401"/>
                        <a:gd name="T14" fmla="*/ 438 w 446"/>
                        <a:gd name="T15" fmla="*/ 145 h 401"/>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401"/>
                        <a:gd name="T26" fmla="*/ 446 w 446"/>
                        <a:gd name="T27" fmla="*/ 401 h 4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401">
                          <a:moveTo>
                            <a:pt x="438" y="145"/>
                          </a:moveTo>
                          <a:cubicBezTo>
                            <a:pt x="446" y="107"/>
                            <a:pt x="386" y="168"/>
                            <a:pt x="348" y="145"/>
                          </a:cubicBezTo>
                          <a:cubicBezTo>
                            <a:pt x="310" y="122"/>
                            <a:pt x="265" y="16"/>
                            <a:pt x="212" y="8"/>
                          </a:cubicBezTo>
                          <a:cubicBezTo>
                            <a:pt x="159" y="0"/>
                            <a:pt x="60" y="61"/>
                            <a:pt x="30" y="99"/>
                          </a:cubicBezTo>
                          <a:cubicBezTo>
                            <a:pt x="0" y="137"/>
                            <a:pt x="15" y="190"/>
                            <a:pt x="30" y="235"/>
                          </a:cubicBezTo>
                          <a:cubicBezTo>
                            <a:pt x="45" y="280"/>
                            <a:pt x="76" y="348"/>
                            <a:pt x="121" y="371"/>
                          </a:cubicBezTo>
                          <a:cubicBezTo>
                            <a:pt x="166" y="394"/>
                            <a:pt x="249" y="401"/>
                            <a:pt x="302" y="371"/>
                          </a:cubicBezTo>
                          <a:cubicBezTo>
                            <a:pt x="355" y="341"/>
                            <a:pt x="430" y="183"/>
                            <a:pt x="438" y="14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grpSp>
            </p:grpSp>
          </p:grpSp>
          <p:sp>
            <p:nvSpPr>
              <p:cNvPr id="18" name="Oval 17"/>
              <p:cNvSpPr/>
              <p:nvPr/>
            </p:nvSpPr>
            <p:spPr>
              <a:xfrm>
                <a:off x="366738" y="773809"/>
                <a:ext cx="3348584" cy="3348584"/>
              </a:xfrm>
              <a:prstGeom prst="ellipse">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cxnSp>
            <p:nvCxnSpPr>
              <p:cNvPr id="2048" name="Straight Connector 2047"/>
              <p:cNvCxnSpPr>
                <a:stCxn id="10" idx="3"/>
              </p:cNvCxnSpPr>
              <p:nvPr/>
            </p:nvCxnSpPr>
            <p:spPr>
              <a:xfrm flipH="1" flipV="1">
                <a:off x="1547664" y="4082872"/>
                <a:ext cx="2362197" cy="1405099"/>
              </a:xfrm>
              <a:prstGeom prst="line">
                <a:avLst/>
              </a:prstGeom>
              <a:ln>
                <a:solidFill>
                  <a:schemeClr val="accent5">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053" name="TextBox 2052"/>
            <p:cNvSpPr txBox="1"/>
            <p:nvPr/>
          </p:nvSpPr>
          <p:spPr>
            <a:xfrm>
              <a:off x="1889413" y="1088146"/>
              <a:ext cx="1376824" cy="523220"/>
            </a:xfrm>
            <a:prstGeom prst="rect">
              <a:avLst/>
            </a:prstGeom>
            <a:noFill/>
          </p:spPr>
          <p:txBody>
            <a:bodyPr wrap="square" rtlCol="0">
              <a:spAutoFit/>
            </a:bodyPr>
            <a:lstStyle/>
            <a:p>
              <a:pPr algn="ctr"/>
              <a:r>
                <a:rPr lang="en-GB" sz="1400" dirty="0">
                  <a:solidFill>
                    <a:prstClr val="black"/>
                  </a:solidFill>
                  <a:latin typeface="Calibri"/>
                </a:rPr>
                <a:t>Stoke</a:t>
              </a:r>
            </a:p>
            <a:p>
              <a:pPr algn="ctr"/>
              <a:r>
                <a:rPr lang="en-GB" sz="1400" dirty="0">
                  <a:solidFill>
                    <a:prstClr val="black"/>
                  </a:solidFill>
                  <a:latin typeface="Calibri"/>
                </a:rPr>
                <a:t>(UHNM)</a:t>
              </a:r>
            </a:p>
          </p:txBody>
        </p:sp>
        <p:sp>
          <p:nvSpPr>
            <p:cNvPr id="59" name="Rectangle 16"/>
            <p:cNvSpPr>
              <a:spLocks noChangeArrowheads="1"/>
            </p:cNvSpPr>
            <p:nvPr/>
          </p:nvSpPr>
          <p:spPr bwMode="auto">
            <a:xfrm>
              <a:off x="3249708" y="3047206"/>
              <a:ext cx="180836" cy="169534"/>
            </a:xfrm>
            <a:prstGeom prst="rect">
              <a:avLst/>
            </a:prstGeom>
            <a:solidFill>
              <a:schemeClr val="tx2"/>
            </a:solidFill>
            <a:ln w="9525">
              <a:solidFill>
                <a:schemeClr val="accent1"/>
              </a:solidFill>
              <a:miter lim="800000"/>
              <a:headEnd/>
              <a:tailEnd/>
            </a:ln>
          </p:spPr>
          <p:txBody>
            <a:bodyPr wrap="none" anchor="ctr"/>
            <a:lstStyle/>
            <a:p>
              <a:endParaRPr lang="en-US" altLang="en-US">
                <a:solidFill>
                  <a:prstClr val="black"/>
                </a:solidFill>
                <a:latin typeface="Arial" charset="0"/>
              </a:endParaRPr>
            </a:p>
          </p:txBody>
        </p:sp>
        <p:sp>
          <p:nvSpPr>
            <p:cNvPr id="61" name="Oval 22"/>
            <p:cNvSpPr>
              <a:spLocks noChangeArrowheads="1"/>
            </p:cNvSpPr>
            <p:nvPr/>
          </p:nvSpPr>
          <p:spPr bwMode="auto">
            <a:xfrm flipV="1">
              <a:off x="829074" y="1341372"/>
              <a:ext cx="131447" cy="141813"/>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2" name="Oval 22"/>
            <p:cNvSpPr>
              <a:spLocks noChangeArrowheads="1"/>
            </p:cNvSpPr>
            <p:nvPr/>
          </p:nvSpPr>
          <p:spPr bwMode="auto">
            <a:xfrm flipV="1">
              <a:off x="2845962" y="2000795"/>
              <a:ext cx="131447" cy="141813"/>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3" name="Oval 22"/>
            <p:cNvSpPr>
              <a:spLocks noChangeArrowheads="1"/>
            </p:cNvSpPr>
            <p:nvPr/>
          </p:nvSpPr>
          <p:spPr bwMode="auto">
            <a:xfrm flipV="1">
              <a:off x="1932979" y="2483448"/>
              <a:ext cx="131447" cy="141813"/>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4" name="Oval 22"/>
            <p:cNvSpPr>
              <a:spLocks noChangeArrowheads="1"/>
            </p:cNvSpPr>
            <p:nvPr/>
          </p:nvSpPr>
          <p:spPr bwMode="auto">
            <a:xfrm flipV="1">
              <a:off x="1115616" y="2207067"/>
              <a:ext cx="131447" cy="141813"/>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5" name="Oval 22"/>
            <p:cNvSpPr>
              <a:spLocks noChangeArrowheads="1"/>
            </p:cNvSpPr>
            <p:nvPr/>
          </p:nvSpPr>
          <p:spPr bwMode="auto">
            <a:xfrm flipV="1">
              <a:off x="2628479" y="2848625"/>
              <a:ext cx="131447" cy="141813"/>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6" name="Oval 22"/>
            <p:cNvSpPr>
              <a:spLocks noChangeArrowheads="1"/>
            </p:cNvSpPr>
            <p:nvPr/>
          </p:nvSpPr>
          <p:spPr bwMode="auto">
            <a:xfrm flipV="1">
              <a:off x="2100925" y="2994593"/>
              <a:ext cx="131447" cy="141813"/>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67" name="Oval 22"/>
            <p:cNvSpPr>
              <a:spLocks noChangeArrowheads="1"/>
            </p:cNvSpPr>
            <p:nvPr/>
          </p:nvSpPr>
          <p:spPr bwMode="auto">
            <a:xfrm flipV="1">
              <a:off x="3274402" y="2554355"/>
              <a:ext cx="131447" cy="141813"/>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black"/>
                </a:solidFill>
              </a:endParaRPr>
            </a:p>
          </p:txBody>
        </p:sp>
        <p:sp>
          <p:nvSpPr>
            <p:cNvPr id="79" name="TextBox 78"/>
            <p:cNvSpPr txBox="1"/>
            <p:nvPr/>
          </p:nvSpPr>
          <p:spPr>
            <a:xfrm>
              <a:off x="2663122" y="2277973"/>
              <a:ext cx="1376824" cy="307777"/>
            </a:xfrm>
            <a:prstGeom prst="rect">
              <a:avLst/>
            </a:prstGeom>
            <a:noFill/>
          </p:spPr>
          <p:txBody>
            <a:bodyPr wrap="square" rtlCol="0">
              <a:spAutoFit/>
            </a:bodyPr>
            <a:lstStyle/>
            <a:p>
              <a:pPr algn="ctr"/>
              <a:r>
                <a:rPr lang="en-GB" sz="1400" dirty="0">
                  <a:solidFill>
                    <a:prstClr val="black"/>
                  </a:solidFill>
                  <a:latin typeface="Calibri"/>
                </a:rPr>
                <a:t>Walsall</a:t>
              </a:r>
            </a:p>
          </p:txBody>
        </p:sp>
        <p:sp>
          <p:nvSpPr>
            <p:cNvPr id="80" name="TextBox 79"/>
            <p:cNvSpPr txBox="1"/>
            <p:nvPr/>
          </p:nvSpPr>
          <p:spPr>
            <a:xfrm>
              <a:off x="1342190" y="2016363"/>
              <a:ext cx="1376824" cy="523220"/>
            </a:xfrm>
            <a:prstGeom prst="rect">
              <a:avLst/>
            </a:prstGeom>
            <a:noFill/>
          </p:spPr>
          <p:txBody>
            <a:bodyPr wrap="square" rtlCol="0">
              <a:spAutoFit/>
            </a:bodyPr>
            <a:lstStyle/>
            <a:p>
              <a:pPr algn="ctr"/>
              <a:r>
                <a:rPr lang="en-GB" sz="1400" dirty="0">
                  <a:solidFill>
                    <a:prstClr val="black"/>
                  </a:solidFill>
                  <a:latin typeface="Calibri"/>
                </a:rPr>
                <a:t>Wolverhampton</a:t>
              </a:r>
            </a:p>
            <a:p>
              <a:pPr algn="ctr"/>
              <a:r>
                <a:rPr lang="en-GB" sz="1400" dirty="0">
                  <a:solidFill>
                    <a:prstClr val="black"/>
                  </a:solidFill>
                  <a:latin typeface="Calibri"/>
                </a:rPr>
                <a:t>(RWT)</a:t>
              </a:r>
            </a:p>
          </p:txBody>
        </p:sp>
        <p:sp>
          <p:nvSpPr>
            <p:cNvPr id="81" name="TextBox 80"/>
            <p:cNvSpPr txBox="1"/>
            <p:nvPr/>
          </p:nvSpPr>
          <p:spPr>
            <a:xfrm>
              <a:off x="2539469" y="1517036"/>
              <a:ext cx="1376824" cy="523220"/>
            </a:xfrm>
            <a:prstGeom prst="rect">
              <a:avLst/>
            </a:prstGeom>
            <a:noFill/>
          </p:spPr>
          <p:txBody>
            <a:bodyPr wrap="square" rtlCol="0">
              <a:spAutoFit/>
            </a:bodyPr>
            <a:lstStyle/>
            <a:p>
              <a:pPr algn="ctr"/>
              <a:r>
                <a:rPr lang="en-GB" sz="1400" dirty="0">
                  <a:solidFill>
                    <a:prstClr val="black"/>
                  </a:solidFill>
                  <a:latin typeface="Calibri"/>
                </a:rPr>
                <a:t>Stafford </a:t>
              </a:r>
            </a:p>
            <a:p>
              <a:pPr algn="ctr"/>
              <a:r>
                <a:rPr lang="en-GB" sz="1400" dirty="0">
                  <a:solidFill>
                    <a:prstClr val="black"/>
                  </a:solidFill>
                  <a:latin typeface="Calibri"/>
                </a:rPr>
                <a:t>(MPFT HQ)</a:t>
              </a:r>
            </a:p>
          </p:txBody>
        </p:sp>
        <p:sp>
          <p:nvSpPr>
            <p:cNvPr id="82" name="TextBox 81"/>
            <p:cNvSpPr txBox="1"/>
            <p:nvPr/>
          </p:nvSpPr>
          <p:spPr>
            <a:xfrm>
              <a:off x="140662" y="1907840"/>
              <a:ext cx="1376824" cy="523220"/>
            </a:xfrm>
            <a:prstGeom prst="rect">
              <a:avLst/>
            </a:prstGeom>
            <a:noFill/>
          </p:spPr>
          <p:txBody>
            <a:bodyPr wrap="square" rtlCol="0">
              <a:spAutoFit/>
            </a:bodyPr>
            <a:lstStyle/>
            <a:p>
              <a:pPr algn="ctr"/>
              <a:r>
                <a:rPr lang="en-GB" sz="1400" dirty="0">
                  <a:solidFill>
                    <a:prstClr val="black"/>
                  </a:solidFill>
                  <a:latin typeface="Calibri"/>
                </a:rPr>
                <a:t>Shrewsbury</a:t>
              </a:r>
            </a:p>
            <a:p>
              <a:pPr algn="ctr"/>
              <a:r>
                <a:rPr lang="en-GB" sz="1400" dirty="0">
                  <a:solidFill>
                    <a:prstClr val="black"/>
                  </a:solidFill>
                  <a:latin typeface="Calibri"/>
                </a:rPr>
                <a:t>(SATH)</a:t>
              </a:r>
            </a:p>
          </p:txBody>
        </p:sp>
        <p:sp>
          <p:nvSpPr>
            <p:cNvPr id="83" name="TextBox 82"/>
            <p:cNvSpPr txBox="1"/>
            <p:nvPr/>
          </p:nvSpPr>
          <p:spPr>
            <a:xfrm>
              <a:off x="206385" y="857052"/>
              <a:ext cx="1376824" cy="523220"/>
            </a:xfrm>
            <a:prstGeom prst="rect">
              <a:avLst/>
            </a:prstGeom>
            <a:noFill/>
          </p:spPr>
          <p:txBody>
            <a:bodyPr wrap="square" rtlCol="0">
              <a:spAutoFit/>
            </a:bodyPr>
            <a:lstStyle/>
            <a:p>
              <a:pPr algn="ctr"/>
              <a:r>
                <a:rPr lang="en-GB" sz="1400" dirty="0" err="1">
                  <a:solidFill>
                    <a:prstClr val="black"/>
                  </a:solidFill>
                  <a:latin typeface="Calibri"/>
                </a:rPr>
                <a:t>Owestry</a:t>
              </a:r>
              <a:endParaRPr lang="en-GB" sz="1400" dirty="0">
                <a:solidFill>
                  <a:prstClr val="black"/>
                </a:solidFill>
                <a:latin typeface="Calibri"/>
              </a:endParaRPr>
            </a:p>
            <a:p>
              <a:pPr algn="ctr"/>
              <a:r>
                <a:rPr lang="en-GB" sz="1400" dirty="0">
                  <a:solidFill>
                    <a:prstClr val="black"/>
                  </a:solidFill>
                  <a:latin typeface="Calibri"/>
                </a:rPr>
                <a:t>(RJ&amp;AH)</a:t>
              </a:r>
            </a:p>
          </p:txBody>
        </p:sp>
        <p:sp>
          <p:nvSpPr>
            <p:cNvPr id="84" name="TextBox 83"/>
            <p:cNvSpPr txBox="1"/>
            <p:nvPr/>
          </p:nvSpPr>
          <p:spPr>
            <a:xfrm>
              <a:off x="2054366" y="2955130"/>
              <a:ext cx="1376824" cy="523220"/>
            </a:xfrm>
            <a:prstGeom prst="rect">
              <a:avLst/>
            </a:prstGeom>
            <a:noFill/>
          </p:spPr>
          <p:txBody>
            <a:bodyPr wrap="square" rtlCol="0">
              <a:spAutoFit/>
            </a:bodyPr>
            <a:lstStyle/>
            <a:p>
              <a:pPr algn="ctr"/>
              <a:r>
                <a:rPr lang="en-GB" sz="1400" dirty="0">
                  <a:solidFill>
                    <a:prstClr val="black"/>
                  </a:solidFill>
                  <a:latin typeface="Calibri"/>
                </a:rPr>
                <a:t>Sandwell</a:t>
              </a:r>
            </a:p>
            <a:p>
              <a:pPr algn="ctr"/>
              <a:r>
                <a:rPr lang="en-GB" sz="1400" dirty="0">
                  <a:solidFill>
                    <a:prstClr val="black"/>
                  </a:solidFill>
                  <a:latin typeface="Calibri"/>
                </a:rPr>
                <a:t>(SWB)</a:t>
              </a:r>
            </a:p>
          </p:txBody>
        </p:sp>
        <p:sp>
          <p:nvSpPr>
            <p:cNvPr id="85" name="TextBox 84"/>
            <p:cNvSpPr txBox="1"/>
            <p:nvPr/>
          </p:nvSpPr>
          <p:spPr>
            <a:xfrm>
              <a:off x="1066005" y="2803889"/>
              <a:ext cx="1376824" cy="523220"/>
            </a:xfrm>
            <a:prstGeom prst="rect">
              <a:avLst/>
            </a:prstGeom>
            <a:noFill/>
          </p:spPr>
          <p:txBody>
            <a:bodyPr wrap="square" rtlCol="0">
              <a:spAutoFit/>
            </a:bodyPr>
            <a:lstStyle/>
            <a:p>
              <a:pPr algn="ctr"/>
              <a:r>
                <a:rPr lang="en-GB" sz="1400" dirty="0">
                  <a:solidFill>
                    <a:prstClr val="black"/>
                  </a:solidFill>
                  <a:latin typeface="Calibri"/>
                </a:rPr>
                <a:t>Dudley</a:t>
              </a:r>
            </a:p>
            <a:p>
              <a:pPr algn="ctr"/>
              <a:r>
                <a:rPr lang="en-GB" sz="1400" dirty="0">
                  <a:solidFill>
                    <a:prstClr val="black"/>
                  </a:solidFill>
                  <a:latin typeface="Calibri"/>
                </a:rPr>
                <a:t>(DGFT)</a:t>
              </a:r>
            </a:p>
          </p:txBody>
        </p:sp>
      </p:grpSp>
      <p:sp>
        <p:nvSpPr>
          <p:cNvPr id="60" name="Text Box 31"/>
          <p:cNvSpPr txBox="1">
            <a:spLocks noChangeArrowheads="1"/>
          </p:cNvSpPr>
          <p:nvPr/>
        </p:nvSpPr>
        <p:spPr bwMode="auto">
          <a:xfrm>
            <a:off x="4651407" y="2696168"/>
            <a:ext cx="1577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dirty="0">
                <a:solidFill>
                  <a:prstClr val="black"/>
                </a:solidFill>
              </a:rPr>
              <a:t>Birmingham</a:t>
            </a:r>
          </a:p>
        </p:txBody>
      </p:sp>
      <p:pic>
        <p:nvPicPr>
          <p:cNvPr id="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8982" y="1666082"/>
            <a:ext cx="3810000" cy="1381125"/>
          </a:xfrm>
          <a:prstGeom prst="rect">
            <a:avLst/>
          </a:prstGeom>
          <a:noFill/>
          <a:ln w="762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3405" y="2696168"/>
            <a:ext cx="2451894" cy="2024856"/>
          </a:xfrm>
          <a:prstGeom prst="rect">
            <a:avLst/>
          </a:prstGeom>
          <a:ln w="57150">
            <a:solidFill>
              <a:schemeClr val="bg1"/>
            </a:solidFill>
          </a:ln>
        </p:spPr>
      </p:pic>
    </p:spTree>
    <p:extLst>
      <p:ext uri="{BB962C8B-B14F-4D97-AF65-F5344CB8AC3E}">
        <p14:creationId xmlns:p14="http://schemas.microsoft.com/office/powerpoint/2010/main" val="3654058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91" t="43360" r="55730" b="35231"/>
          <a:stretch/>
        </p:blipFill>
        <p:spPr bwMode="auto">
          <a:xfrm>
            <a:off x="1524000" y="1052736"/>
            <a:ext cx="9144000"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81200" y="0"/>
            <a:ext cx="8229600" cy="1143000"/>
          </a:xfrm>
        </p:spPr>
        <p:txBody>
          <a:bodyPr>
            <a:normAutofit fontScale="90000"/>
          </a:bodyPr>
          <a:lstStyle/>
          <a:p>
            <a:r>
              <a:rPr lang="en-GB" dirty="0">
                <a:solidFill>
                  <a:schemeClr val="tx2">
                    <a:lumMod val="60000"/>
                    <a:lumOff val="40000"/>
                  </a:schemeClr>
                </a:solidFill>
                <a:latin typeface="Arial Rounded MT Bold" panose="020F0704030504030204" pitchFamily="34" charset="0"/>
              </a:rPr>
              <a:t>The Road to Panel Formation…</a:t>
            </a:r>
            <a:endParaRPr lang="en-GB" dirty="0"/>
          </a:p>
        </p:txBody>
      </p:sp>
      <p:pic>
        <p:nvPicPr>
          <p:cNvPr id="3077" name="Picture 5"/>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916" t="43620" r="66667" b="30208"/>
          <a:stretch/>
        </p:blipFill>
        <p:spPr bwMode="auto">
          <a:xfrm>
            <a:off x="2896316" y="5123676"/>
            <a:ext cx="3302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916" t="43620" r="66667" b="30208"/>
          <a:stretch/>
        </p:blipFill>
        <p:spPr bwMode="auto">
          <a:xfrm>
            <a:off x="5930900" y="2991175"/>
            <a:ext cx="3302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61402" y="6504716"/>
            <a:ext cx="4608512" cy="369332"/>
          </a:xfrm>
          <a:prstGeom prst="rect">
            <a:avLst/>
          </a:prstGeom>
          <a:noFill/>
        </p:spPr>
        <p:txBody>
          <a:bodyPr wrap="square" rtlCol="0">
            <a:spAutoFit/>
          </a:bodyPr>
          <a:lstStyle/>
          <a:p>
            <a:r>
              <a:rPr lang="en-GB" b="1" dirty="0">
                <a:solidFill>
                  <a:prstClr val="black"/>
                </a:solidFill>
                <a:latin typeface="Calibri"/>
              </a:rPr>
              <a:t>July 2017 – </a:t>
            </a:r>
            <a:r>
              <a:rPr lang="en-GB" dirty="0">
                <a:solidFill>
                  <a:prstClr val="black"/>
                </a:solidFill>
                <a:latin typeface="Calibri"/>
              </a:rPr>
              <a:t>17/18 CMU Framework </a:t>
            </a:r>
          </a:p>
        </p:txBody>
      </p:sp>
      <p:sp>
        <p:nvSpPr>
          <p:cNvPr id="12" name="TextBox 11"/>
          <p:cNvSpPr txBox="1"/>
          <p:nvPr/>
        </p:nvSpPr>
        <p:spPr>
          <a:xfrm>
            <a:off x="4172068" y="2294733"/>
            <a:ext cx="2084468" cy="1200329"/>
          </a:xfrm>
          <a:prstGeom prst="rect">
            <a:avLst/>
          </a:prstGeom>
          <a:noFill/>
        </p:spPr>
        <p:txBody>
          <a:bodyPr wrap="square" rtlCol="0">
            <a:spAutoFit/>
          </a:bodyPr>
          <a:lstStyle/>
          <a:p>
            <a:r>
              <a:rPr lang="en-GB" b="1" dirty="0">
                <a:solidFill>
                  <a:prstClr val="black"/>
                </a:solidFill>
                <a:latin typeface="Calibri"/>
              </a:rPr>
              <a:t>August 2018 – </a:t>
            </a:r>
            <a:r>
              <a:rPr lang="en-GB" dirty="0">
                <a:solidFill>
                  <a:prstClr val="black"/>
                </a:solidFill>
                <a:latin typeface="Calibri"/>
              </a:rPr>
              <a:t>UHNM TEC approved Action Plan as complete.</a:t>
            </a:r>
          </a:p>
        </p:txBody>
      </p:sp>
      <p:pic>
        <p:nvPicPr>
          <p:cNvPr id="15" name="Picture 7"/>
          <p:cNvPicPr>
            <a:picLocks noChangeAspect="1" noChangeArrowheads="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14583" t="30469" r="52187" b="17100"/>
          <a:stretch/>
        </p:blipFill>
        <p:spPr bwMode="auto">
          <a:xfrm>
            <a:off x="3069232" y="4293096"/>
            <a:ext cx="513401"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524000" y="3161266"/>
            <a:ext cx="2304256" cy="1754326"/>
          </a:xfrm>
          <a:prstGeom prst="rect">
            <a:avLst/>
          </a:prstGeom>
          <a:noFill/>
        </p:spPr>
        <p:txBody>
          <a:bodyPr wrap="square" rtlCol="0">
            <a:spAutoFit/>
          </a:bodyPr>
          <a:lstStyle/>
          <a:p>
            <a:r>
              <a:rPr lang="en-GB" b="1" dirty="0">
                <a:solidFill>
                  <a:prstClr val="black"/>
                </a:solidFill>
                <a:latin typeface="Calibri"/>
              </a:rPr>
              <a:t>April 2018 – </a:t>
            </a:r>
            <a:r>
              <a:rPr lang="en-GB" dirty="0">
                <a:solidFill>
                  <a:prstClr val="black"/>
                </a:solidFill>
                <a:latin typeface="Calibri"/>
              </a:rPr>
              <a:t>Development of local Executive letter, Action Plan and update of Risk Register</a:t>
            </a:r>
          </a:p>
        </p:txBody>
      </p:sp>
      <p:pic>
        <p:nvPicPr>
          <p:cNvPr id="3081" name="Picture 9"/>
          <p:cNvPicPr>
            <a:picLocks noChangeAspect="1" noChangeArrowheads="1"/>
          </p:cNvPicPr>
          <p:nvPr/>
        </p:nvPicPr>
        <p:blipFill rotWithShape="1">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l="16599" t="29297" r="55572" b="16487"/>
          <a:stretch/>
        </p:blipFill>
        <p:spPr bwMode="auto">
          <a:xfrm>
            <a:off x="5386367" y="5261551"/>
            <a:ext cx="547688" cy="85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839951" y="5088200"/>
            <a:ext cx="2304256" cy="1200329"/>
          </a:xfrm>
          <a:prstGeom prst="rect">
            <a:avLst/>
          </a:prstGeom>
          <a:noFill/>
        </p:spPr>
        <p:txBody>
          <a:bodyPr wrap="square" rtlCol="0">
            <a:spAutoFit/>
          </a:bodyPr>
          <a:lstStyle/>
          <a:p>
            <a:r>
              <a:rPr lang="en-GB" b="1" dirty="0">
                <a:solidFill>
                  <a:prstClr val="black"/>
                </a:solidFill>
                <a:latin typeface="Calibri"/>
              </a:rPr>
              <a:t>March 2018 – </a:t>
            </a:r>
            <a:r>
              <a:rPr lang="en-GB" dirty="0">
                <a:solidFill>
                  <a:prstClr val="black"/>
                </a:solidFill>
                <a:latin typeface="Calibri"/>
              </a:rPr>
              <a:t>NHSE declare national shortage of HNIG and request urgent action</a:t>
            </a:r>
          </a:p>
        </p:txBody>
      </p:sp>
      <p:pic>
        <p:nvPicPr>
          <p:cNvPr id="21" name="Picture 7"/>
          <p:cNvPicPr>
            <a:picLocks noChangeAspect="1" noChangeArrowheads="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14583" t="30469" r="52187" b="17100"/>
          <a:stretch/>
        </p:blipFill>
        <p:spPr bwMode="auto">
          <a:xfrm>
            <a:off x="8461806" y="1412776"/>
            <a:ext cx="513401"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8266624" y="4789280"/>
            <a:ext cx="1539103" cy="1200329"/>
          </a:xfrm>
          <a:prstGeom prst="rect">
            <a:avLst/>
          </a:prstGeom>
          <a:noFill/>
        </p:spPr>
        <p:txBody>
          <a:bodyPr wrap="square" rtlCol="0">
            <a:spAutoFit/>
          </a:bodyPr>
          <a:lstStyle/>
          <a:p>
            <a:r>
              <a:rPr lang="en-GB" b="1" dirty="0">
                <a:solidFill>
                  <a:prstClr val="black"/>
                </a:solidFill>
                <a:latin typeface="Calibri"/>
              </a:rPr>
              <a:t>October 2018 – </a:t>
            </a:r>
            <a:r>
              <a:rPr lang="en-GB" dirty="0">
                <a:solidFill>
                  <a:prstClr val="black"/>
                </a:solidFill>
                <a:latin typeface="Calibri"/>
              </a:rPr>
              <a:t>UHNM appointed SRIAP</a:t>
            </a:r>
          </a:p>
        </p:txBody>
      </p:sp>
      <p:pic>
        <p:nvPicPr>
          <p:cNvPr id="19" name="Picture 9"/>
          <p:cNvPicPr>
            <a:picLocks noChangeAspect="1" noChangeArrowheads="1"/>
          </p:cNvPicPr>
          <p:nvPr/>
        </p:nvPicPr>
        <p:blipFill rotWithShape="1">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l="16599" t="29297" r="55572" b="16487"/>
          <a:stretch/>
        </p:blipFill>
        <p:spPr bwMode="auto">
          <a:xfrm>
            <a:off x="8188162" y="3935651"/>
            <a:ext cx="547688" cy="85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6992080" y="1089542"/>
            <a:ext cx="2283359" cy="646331"/>
          </a:xfrm>
          <a:prstGeom prst="rect">
            <a:avLst/>
          </a:prstGeom>
          <a:noFill/>
        </p:spPr>
        <p:txBody>
          <a:bodyPr wrap="square" rtlCol="0">
            <a:spAutoFit/>
          </a:bodyPr>
          <a:lstStyle/>
          <a:p>
            <a:r>
              <a:rPr lang="en-GB" b="1" dirty="0">
                <a:solidFill>
                  <a:prstClr val="black"/>
                </a:solidFill>
                <a:latin typeface="Calibri"/>
              </a:rPr>
              <a:t>February 2019 – </a:t>
            </a:r>
            <a:r>
              <a:rPr lang="en-GB" dirty="0">
                <a:solidFill>
                  <a:prstClr val="black"/>
                </a:solidFill>
                <a:latin typeface="Calibri"/>
              </a:rPr>
              <a:t>First SRIAP meeting</a:t>
            </a:r>
          </a:p>
        </p:txBody>
      </p:sp>
      <p:pic>
        <p:nvPicPr>
          <p:cNvPr id="29" name="Picture 2" descr="http://uhnm/media/893661/University%20Hospitals%20of%20North%20Midlands%20NHS%20Trust%20–%20RGB%20BLU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372" t="18369" r="8295" b="18381"/>
          <a:stretch/>
        </p:blipFill>
        <p:spPr bwMode="auto">
          <a:xfrm>
            <a:off x="9143640" y="6095978"/>
            <a:ext cx="1547925" cy="75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162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29963"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uhnm/media/893661/University%20Hospitals%20of%20North%20Midlands%20NHS%20Trust%20–%20RGB%20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72" t="18369" r="8295" b="18381"/>
          <a:stretch/>
        </p:blipFill>
        <p:spPr bwMode="auto">
          <a:xfrm>
            <a:off x="9143640" y="6095978"/>
            <a:ext cx="1547925" cy="7542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639616" y="908720"/>
            <a:ext cx="7776864" cy="3096344"/>
          </a:xfrm>
        </p:spPr>
        <p:txBody>
          <a:bodyPr>
            <a:normAutofit fontScale="92500" lnSpcReduction="10000"/>
          </a:bodyPr>
          <a:lstStyle/>
          <a:p>
            <a:r>
              <a:rPr lang="en-GB" dirty="0"/>
              <a:t>UHNM actions in response to National Shortage demonstrated reduction of HNIG usage in 18/19</a:t>
            </a:r>
          </a:p>
          <a:p>
            <a:pPr lvl="1"/>
            <a:r>
              <a:rPr lang="en-GB" dirty="0"/>
              <a:t>25% reduction from baseline, cost avoidance of ~£580,000 </a:t>
            </a:r>
          </a:p>
          <a:p>
            <a:pPr lvl="1"/>
            <a:r>
              <a:rPr lang="en-GB" dirty="0"/>
              <a:t>31% reduction from projected growth, cost avoidance of ~£825,000.</a:t>
            </a:r>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p:txBody>
      </p:sp>
      <p:sp>
        <p:nvSpPr>
          <p:cNvPr id="5" name="Title 1"/>
          <p:cNvSpPr txBox="1">
            <a:spLocks/>
          </p:cNvSpPr>
          <p:nvPr/>
        </p:nvSpPr>
        <p:spPr>
          <a:xfrm>
            <a:off x="1516606" y="0"/>
            <a:ext cx="91513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1F497D">
                    <a:lumMod val="60000"/>
                    <a:lumOff val="40000"/>
                  </a:srgbClr>
                </a:solidFill>
                <a:latin typeface="Arial Rounded MT Bold" panose="020F0704030504030204" pitchFamily="34" charset="0"/>
              </a:rPr>
              <a:t>The Road to Panel Formation…</a:t>
            </a:r>
          </a:p>
        </p:txBody>
      </p:sp>
      <p:graphicFrame>
        <p:nvGraphicFramePr>
          <p:cNvPr id="8" name="Chart 7"/>
          <p:cNvGraphicFramePr>
            <a:graphicFrameLocks/>
          </p:cNvGraphicFramePr>
          <p:nvPr/>
        </p:nvGraphicFramePr>
        <p:xfrm>
          <a:off x="2855641" y="4149080"/>
          <a:ext cx="7632849" cy="2160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98559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29963"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uhnm/media/893661/University%20Hospitals%20of%20North%20Midlands%20NHS%20Trust%20–%20RGB%20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72" t="18369" r="8295" b="18381"/>
          <a:stretch/>
        </p:blipFill>
        <p:spPr bwMode="auto">
          <a:xfrm>
            <a:off x="9143640" y="6095978"/>
            <a:ext cx="1547925" cy="7542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639616" y="1143000"/>
            <a:ext cx="7776864" cy="5533764"/>
          </a:xfrm>
        </p:spPr>
        <p:txBody>
          <a:bodyPr>
            <a:normAutofit/>
          </a:bodyPr>
          <a:lstStyle/>
          <a:p>
            <a:r>
              <a:rPr lang="en-GB" dirty="0"/>
              <a:t>NM Sub-Regional Panel responsible for HNIG stewardship over 7 Trusts</a:t>
            </a:r>
          </a:p>
          <a:p>
            <a:pPr lvl="1"/>
            <a:r>
              <a:rPr lang="en-GB" dirty="0"/>
              <a:t>18/19 total usage estimated at </a:t>
            </a:r>
            <a:r>
              <a:rPr lang="en-GB" b="1" dirty="0"/>
              <a:t>160kg</a:t>
            </a:r>
          </a:p>
          <a:p>
            <a:pPr lvl="1"/>
            <a:r>
              <a:rPr lang="en-GB" dirty="0"/>
              <a:t>Projected use for 19/20 = </a:t>
            </a:r>
            <a:r>
              <a:rPr lang="en-GB" b="1" dirty="0"/>
              <a:t>201kg</a:t>
            </a:r>
          </a:p>
          <a:p>
            <a:pPr marL="0" indent="0">
              <a:buNone/>
            </a:pPr>
            <a:endParaRPr lang="en-GB" dirty="0"/>
          </a:p>
          <a:p>
            <a:pPr marL="0" indent="0">
              <a:buNone/>
            </a:pPr>
            <a:endParaRPr lang="en-GB" dirty="0"/>
          </a:p>
          <a:p>
            <a:r>
              <a:rPr lang="en-GB" dirty="0"/>
              <a:t>First Request 4</a:t>
            </a:r>
            <a:r>
              <a:rPr lang="en-GB" baseline="30000" dirty="0"/>
              <a:t>th</a:t>
            </a:r>
            <a:r>
              <a:rPr lang="en-GB" dirty="0"/>
              <a:t> February 2019</a:t>
            </a:r>
          </a:p>
          <a:p>
            <a:r>
              <a:rPr lang="en-GB" dirty="0"/>
              <a:t>First Meeting 15</a:t>
            </a:r>
            <a:r>
              <a:rPr lang="en-GB" baseline="30000" dirty="0"/>
              <a:t>th</a:t>
            </a:r>
            <a:r>
              <a:rPr lang="en-GB" dirty="0"/>
              <a:t> February 2019</a:t>
            </a:r>
          </a:p>
          <a:p>
            <a:endParaRPr lang="en-GB" dirty="0"/>
          </a:p>
        </p:txBody>
      </p:sp>
      <p:sp>
        <p:nvSpPr>
          <p:cNvPr id="5" name="Title 1"/>
          <p:cNvSpPr txBox="1">
            <a:spLocks/>
          </p:cNvSpPr>
          <p:nvPr/>
        </p:nvSpPr>
        <p:spPr>
          <a:xfrm>
            <a:off x="1516606" y="0"/>
            <a:ext cx="91513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1F497D">
                    <a:lumMod val="60000"/>
                    <a:lumOff val="40000"/>
                  </a:srgbClr>
                </a:solidFill>
                <a:latin typeface="Arial Rounded MT Bold" panose="020F0704030504030204" pitchFamily="34" charset="0"/>
              </a:rPr>
              <a:t>The Road to Panel Formation…</a:t>
            </a:r>
          </a:p>
        </p:txBody>
      </p:sp>
    </p:spTree>
    <p:extLst>
      <p:ext uri="{BB962C8B-B14F-4D97-AF65-F5344CB8AC3E}">
        <p14:creationId xmlns:p14="http://schemas.microsoft.com/office/powerpoint/2010/main" val="199033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29963"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516606" y="0"/>
            <a:ext cx="91513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1F497D">
                    <a:lumMod val="60000"/>
                    <a:lumOff val="40000"/>
                  </a:srgbClr>
                </a:solidFill>
                <a:latin typeface="Arial Rounded MT Bold" panose="020F0704030504030204" pitchFamily="34" charset="0"/>
              </a:rPr>
              <a:t>Panel Structure</a:t>
            </a:r>
          </a:p>
        </p:txBody>
      </p:sp>
      <p:pic>
        <p:nvPicPr>
          <p:cNvPr id="7" name="Picture 2" descr="http://uhnm/media/893661/University%20Hospitals%20of%20North%20Midlands%20NHS%20Trust%20–%20RGB%20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72" t="18369" r="8295" b="18381"/>
          <a:stretch/>
        </p:blipFill>
        <p:spPr bwMode="auto">
          <a:xfrm>
            <a:off x="9143640" y="6095978"/>
            <a:ext cx="1547925" cy="7542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9175740" y="1275594"/>
            <a:ext cx="1152128" cy="1152128"/>
            <a:chOff x="3812219" y="2964645"/>
            <a:chExt cx="1512168" cy="1512168"/>
          </a:xfrm>
        </p:grpSpPr>
        <p:sp>
          <p:nvSpPr>
            <p:cNvPr id="21" name="Oval 20"/>
            <p:cNvSpPr/>
            <p:nvPr/>
          </p:nvSpPr>
          <p:spPr>
            <a:xfrm>
              <a:off x="3812219" y="2964645"/>
              <a:ext cx="1512168" cy="1512168"/>
            </a:xfrm>
            <a:prstGeom prst="ellipse">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22" name="TextBox 21"/>
            <p:cNvSpPr txBox="1"/>
            <p:nvPr/>
          </p:nvSpPr>
          <p:spPr>
            <a:xfrm>
              <a:off x="3848224" y="3521789"/>
              <a:ext cx="1440160" cy="403957"/>
            </a:xfrm>
            <a:prstGeom prst="rect">
              <a:avLst/>
            </a:prstGeom>
            <a:noFill/>
          </p:spPr>
          <p:txBody>
            <a:bodyPr wrap="square" rtlCol="0">
              <a:spAutoFit/>
            </a:bodyPr>
            <a:lstStyle/>
            <a:p>
              <a:pPr algn="ctr"/>
              <a:r>
                <a:rPr lang="en-GB" sz="1400" b="1" dirty="0">
                  <a:solidFill>
                    <a:srgbClr val="1F497D">
                      <a:lumMod val="75000"/>
                    </a:srgbClr>
                  </a:solidFill>
                  <a:latin typeface="Calibri"/>
                </a:rPr>
                <a:t>Paediatrics</a:t>
              </a:r>
              <a:endParaRPr lang="en-GB" b="1" dirty="0">
                <a:solidFill>
                  <a:srgbClr val="1F497D">
                    <a:lumMod val="75000"/>
                  </a:srgbClr>
                </a:solidFill>
                <a:latin typeface="Calibri"/>
              </a:endParaRPr>
            </a:p>
          </p:txBody>
        </p:sp>
      </p:grpSp>
      <p:grpSp>
        <p:nvGrpSpPr>
          <p:cNvPr id="44" name="Group 43"/>
          <p:cNvGrpSpPr/>
          <p:nvPr/>
        </p:nvGrpSpPr>
        <p:grpSpPr>
          <a:xfrm>
            <a:off x="3733056" y="930276"/>
            <a:ext cx="4925162" cy="4750218"/>
            <a:chOff x="2137780" y="1365390"/>
            <a:chExt cx="4925162" cy="4750218"/>
          </a:xfrm>
        </p:grpSpPr>
        <p:sp>
          <p:nvSpPr>
            <p:cNvPr id="2" name="Oval 1"/>
            <p:cNvSpPr/>
            <p:nvPr/>
          </p:nvSpPr>
          <p:spPr>
            <a:xfrm>
              <a:off x="2332358" y="1484784"/>
              <a:ext cx="4471890" cy="4471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grpSp>
          <p:nvGrpSpPr>
            <p:cNvPr id="19" name="Group 18"/>
            <p:cNvGrpSpPr/>
            <p:nvPr/>
          </p:nvGrpSpPr>
          <p:grpSpPr>
            <a:xfrm>
              <a:off x="3812219" y="2964645"/>
              <a:ext cx="1512168" cy="1512168"/>
              <a:chOff x="3812219" y="2964645"/>
              <a:chExt cx="1512168" cy="1512168"/>
            </a:xfrm>
          </p:grpSpPr>
          <p:sp>
            <p:nvSpPr>
              <p:cNvPr id="17" name="Oval 16"/>
              <p:cNvSpPr/>
              <p:nvPr/>
            </p:nvSpPr>
            <p:spPr>
              <a:xfrm>
                <a:off x="3812219" y="2964645"/>
                <a:ext cx="1512168" cy="1512168"/>
              </a:xfrm>
              <a:prstGeom prst="ellipse">
                <a:avLst/>
              </a:prstGeom>
              <a:solidFill>
                <a:schemeClr val="accent1">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8" name="TextBox 17"/>
              <p:cNvSpPr txBox="1"/>
              <p:nvPr/>
            </p:nvSpPr>
            <p:spPr>
              <a:xfrm>
                <a:off x="3848223" y="3404226"/>
                <a:ext cx="1440160" cy="646331"/>
              </a:xfrm>
              <a:prstGeom prst="rect">
                <a:avLst/>
              </a:prstGeom>
              <a:noFill/>
            </p:spPr>
            <p:txBody>
              <a:bodyPr wrap="square" rtlCol="0">
                <a:spAutoFit/>
              </a:bodyPr>
              <a:lstStyle/>
              <a:p>
                <a:pPr algn="ctr"/>
                <a:r>
                  <a:rPr lang="en-GB" b="1" dirty="0">
                    <a:solidFill>
                      <a:srgbClr val="1F497D">
                        <a:lumMod val="75000"/>
                      </a:srgbClr>
                    </a:solidFill>
                    <a:latin typeface="Calibri"/>
                  </a:rPr>
                  <a:t>Independent Chair</a:t>
                </a:r>
              </a:p>
            </p:txBody>
          </p:sp>
        </p:grpSp>
        <p:grpSp>
          <p:nvGrpSpPr>
            <p:cNvPr id="32" name="Group 31"/>
            <p:cNvGrpSpPr/>
            <p:nvPr/>
          </p:nvGrpSpPr>
          <p:grpSpPr>
            <a:xfrm>
              <a:off x="5330651" y="4603440"/>
              <a:ext cx="1512168" cy="1512168"/>
              <a:chOff x="3812219" y="2964645"/>
              <a:chExt cx="1512168" cy="1512168"/>
            </a:xfrm>
          </p:grpSpPr>
          <p:sp>
            <p:nvSpPr>
              <p:cNvPr id="33" name="Oval 32"/>
              <p:cNvSpPr/>
              <p:nvPr/>
            </p:nvSpPr>
            <p:spPr>
              <a:xfrm>
                <a:off x="3812219" y="2964645"/>
                <a:ext cx="1512168" cy="1512168"/>
              </a:xfrm>
              <a:prstGeom prst="ellipse">
                <a:avLst/>
              </a:prstGeom>
              <a:solidFill>
                <a:schemeClr val="accent1">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4" name="TextBox 33"/>
              <p:cNvSpPr txBox="1"/>
              <p:nvPr/>
            </p:nvSpPr>
            <p:spPr>
              <a:xfrm>
                <a:off x="3884227" y="3536063"/>
                <a:ext cx="1440160" cy="369332"/>
              </a:xfrm>
              <a:prstGeom prst="rect">
                <a:avLst/>
              </a:prstGeom>
              <a:noFill/>
            </p:spPr>
            <p:txBody>
              <a:bodyPr wrap="square" rtlCol="0">
                <a:spAutoFit/>
              </a:bodyPr>
              <a:lstStyle/>
              <a:p>
                <a:pPr algn="ctr"/>
                <a:r>
                  <a:rPr lang="en-GB" b="1" dirty="0">
                    <a:solidFill>
                      <a:srgbClr val="1F497D">
                        <a:lumMod val="75000"/>
                      </a:srgbClr>
                    </a:solidFill>
                    <a:latin typeface="Calibri"/>
                  </a:rPr>
                  <a:t>Pharmacy</a:t>
                </a:r>
              </a:p>
            </p:txBody>
          </p:sp>
        </p:grpSp>
        <p:grpSp>
          <p:nvGrpSpPr>
            <p:cNvPr id="35" name="Group 34"/>
            <p:cNvGrpSpPr/>
            <p:nvPr/>
          </p:nvGrpSpPr>
          <p:grpSpPr>
            <a:xfrm>
              <a:off x="2137780" y="1484784"/>
              <a:ext cx="1512168" cy="1512168"/>
              <a:chOff x="3812219" y="2964645"/>
              <a:chExt cx="1512168" cy="1512168"/>
            </a:xfrm>
          </p:grpSpPr>
          <p:sp>
            <p:nvSpPr>
              <p:cNvPr id="36" name="Oval 35"/>
              <p:cNvSpPr/>
              <p:nvPr/>
            </p:nvSpPr>
            <p:spPr>
              <a:xfrm>
                <a:off x="3812219" y="2964645"/>
                <a:ext cx="1512168" cy="1512168"/>
              </a:xfrm>
              <a:prstGeom prst="ellipse">
                <a:avLst/>
              </a:prstGeom>
              <a:solidFill>
                <a:schemeClr val="accent1">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7" name="TextBox 36"/>
              <p:cNvSpPr txBox="1"/>
              <p:nvPr/>
            </p:nvSpPr>
            <p:spPr>
              <a:xfrm>
                <a:off x="3848223" y="3536063"/>
                <a:ext cx="1440160" cy="369332"/>
              </a:xfrm>
              <a:prstGeom prst="rect">
                <a:avLst/>
              </a:prstGeom>
              <a:noFill/>
            </p:spPr>
            <p:txBody>
              <a:bodyPr wrap="square" rtlCol="0">
                <a:spAutoFit/>
              </a:bodyPr>
              <a:lstStyle/>
              <a:p>
                <a:pPr algn="ctr"/>
                <a:r>
                  <a:rPr lang="en-GB" b="1" dirty="0">
                    <a:solidFill>
                      <a:srgbClr val="1F497D">
                        <a:lumMod val="75000"/>
                      </a:srgbClr>
                    </a:solidFill>
                    <a:latin typeface="Calibri"/>
                  </a:rPr>
                  <a:t>Neurology</a:t>
                </a:r>
              </a:p>
            </p:txBody>
          </p:sp>
        </p:grpSp>
        <p:grpSp>
          <p:nvGrpSpPr>
            <p:cNvPr id="38" name="Group 37"/>
            <p:cNvGrpSpPr/>
            <p:nvPr/>
          </p:nvGrpSpPr>
          <p:grpSpPr>
            <a:xfrm>
              <a:off x="2195736" y="4603440"/>
              <a:ext cx="1512168" cy="1512168"/>
              <a:chOff x="3812219" y="2964645"/>
              <a:chExt cx="1512168" cy="1512168"/>
            </a:xfrm>
          </p:grpSpPr>
          <p:sp>
            <p:nvSpPr>
              <p:cNvPr id="39" name="Oval 38"/>
              <p:cNvSpPr/>
              <p:nvPr/>
            </p:nvSpPr>
            <p:spPr>
              <a:xfrm>
                <a:off x="3812219" y="2964645"/>
                <a:ext cx="1512168" cy="1512168"/>
              </a:xfrm>
              <a:prstGeom prst="ellipse">
                <a:avLst/>
              </a:prstGeom>
              <a:solidFill>
                <a:schemeClr val="accent1">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0" name="TextBox 39"/>
              <p:cNvSpPr txBox="1"/>
              <p:nvPr/>
            </p:nvSpPr>
            <p:spPr>
              <a:xfrm>
                <a:off x="3826271" y="3536063"/>
                <a:ext cx="1440160" cy="369332"/>
              </a:xfrm>
              <a:prstGeom prst="rect">
                <a:avLst/>
              </a:prstGeom>
              <a:noFill/>
            </p:spPr>
            <p:txBody>
              <a:bodyPr wrap="square" rtlCol="0">
                <a:spAutoFit/>
              </a:bodyPr>
              <a:lstStyle/>
              <a:p>
                <a:pPr algn="ctr"/>
                <a:r>
                  <a:rPr lang="en-GB" b="1" dirty="0">
                    <a:solidFill>
                      <a:srgbClr val="1F497D">
                        <a:lumMod val="75000"/>
                      </a:srgbClr>
                    </a:solidFill>
                    <a:latin typeface="Calibri"/>
                  </a:rPr>
                  <a:t>Immunology</a:t>
                </a:r>
              </a:p>
            </p:txBody>
          </p:sp>
        </p:grpSp>
        <p:grpSp>
          <p:nvGrpSpPr>
            <p:cNvPr id="41" name="Group 40"/>
            <p:cNvGrpSpPr/>
            <p:nvPr/>
          </p:nvGrpSpPr>
          <p:grpSpPr>
            <a:xfrm>
              <a:off x="5548436" y="1365390"/>
              <a:ext cx="1514506" cy="1512168"/>
              <a:chOff x="3791879" y="2877558"/>
              <a:chExt cx="1514506" cy="1512168"/>
            </a:xfrm>
          </p:grpSpPr>
          <p:sp>
            <p:nvSpPr>
              <p:cNvPr id="42" name="Oval 41"/>
              <p:cNvSpPr/>
              <p:nvPr/>
            </p:nvSpPr>
            <p:spPr>
              <a:xfrm>
                <a:off x="3791879" y="2877558"/>
                <a:ext cx="1512168" cy="1512168"/>
              </a:xfrm>
              <a:prstGeom prst="ellipse">
                <a:avLst/>
              </a:prstGeom>
              <a:solidFill>
                <a:schemeClr val="accent1">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3" name="TextBox 42"/>
              <p:cNvSpPr txBox="1"/>
              <p:nvPr/>
            </p:nvSpPr>
            <p:spPr>
              <a:xfrm>
                <a:off x="3830221" y="3520137"/>
                <a:ext cx="1476164" cy="369332"/>
              </a:xfrm>
              <a:prstGeom prst="rect">
                <a:avLst/>
              </a:prstGeom>
              <a:noFill/>
            </p:spPr>
            <p:txBody>
              <a:bodyPr wrap="square" rtlCol="0">
                <a:spAutoFit/>
              </a:bodyPr>
              <a:lstStyle/>
              <a:p>
                <a:pPr algn="ctr"/>
                <a:r>
                  <a:rPr lang="en-GB" b="1" dirty="0">
                    <a:solidFill>
                      <a:srgbClr val="1F497D">
                        <a:lumMod val="75000"/>
                      </a:srgbClr>
                    </a:solidFill>
                    <a:latin typeface="Calibri"/>
                  </a:rPr>
                  <a:t>Haematology</a:t>
                </a:r>
              </a:p>
            </p:txBody>
          </p:sp>
        </p:grpSp>
      </p:grpSp>
      <p:grpSp>
        <p:nvGrpSpPr>
          <p:cNvPr id="45" name="Group 44"/>
          <p:cNvGrpSpPr/>
          <p:nvPr/>
        </p:nvGrpSpPr>
        <p:grpSpPr>
          <a:xfrm>
            <a:off x="5011451" y="5607520"/>
            <a:ext cx="1152128" cy="1152128"/>
            <a:chOff x="3812219" y="2964645"/>
            <a:chExt cx="1512168" cy="1512168"/>
          </a:xfrm>
        </p:grpSpPr>
        <p:sp>
          <p:nvSpPr>
            <p:cNvPr id="46" name="Oval 45"/>
            <p:cNvSpPr/>
            <p:nvPr/>
          </p:nvSpPr>
          <p:spPr>
            <a:xfrm>
              <a:off x="3812219" y="2964645"/>
              <a:ext cx="1512168" cy="1512168"/>
            </a:xfrm>
            <a:prstGeom prst="ellipse">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7" name="TextBox 46"/>
            <p:cNvSpPr txBox="1"/>
            <p:nvPr/>
          </p:nvSpPr>
          <p:spPr>
            <a:xfrm>
              <a:off x="3848224" y="3521789"/>
              <a:ext cx="1440160" cy="403957"/>
            </a:xfrm>
            <a:prstGeom prst="rect">
              <a:avLst/>
            </a:prstGeom>
            <a:noFill/>
          </p:spPr>
          <p:txBody>
            <a:bodyPr wrap="square" rtlCol="0">
              <a:spAutoFit/>
            </a:bodyPr>
            <a:lstStyle/>
            <a:p>
              <a:pPr algn="ctr"/>
              <a:r>
                <a:rPr lang="en-GB" sz="1400" b="1" dirty="0">
                  <a:solidFill>
                    <a:srgbClr val="1F497D">
                      <a:lumMod val="75000"/>
                    </a:srgbClr>
                  </a:solidFill>
                  <a:latin typeface="Calibri"/>
                </a:rPr>
                <a:t>Renal</a:t>
              </a:r>
              <a:endParaRPr lang="en-GB" b="1" dirty="0">
                <a:solidFill>
                  <a:srgbClr val="1F497D">
                    <a:lumMod val="75000"/>
                  </a:srgbClr>
                </a:solidFill>
                <a:latin typeface="Calibri"/>
              </a:endParaRPr>
            </a:p>
          </p:txBody>
        </p:sp>
      </p:grpSp>
      <p:grpSp>
        <p:nvGrpSpPr>
          <p:cNvPr id="48" name="Group 47"/>
          <p:cNvGrpSpPr/>
          <p:nvPr/>
        </p:nvGrpSpPr>
        <p:grpSpPr>
          <a:xfrm>
            <a:off x="2063553" y="1713159"/>
            <a:ext cx="1152127" cy="1152128"/>
            <a:chOff x="3812219" y="2964645"/>
            <a:chExt cx="1512168" cy="1512168"/>
          </a:xfrm>
        </p:grpSpPr>
        <p:sp>
          <p:nvSpPr>
            <p:cNvPr id="49" name="Oval 48"/>
            <p:cNvSpPr/>
            <p:nvPr/>
          </p:nvSpPr>
          <p:spPr>
            <a:xfrm>
              <a:off x="3812219" y="2964645"/>
              <a:ext cx="1512168" cy="1512168"/>
            </a:xfrm>
            <a:prstGeom prst="ellipse">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0" name="TextBox 49"/>
            <p:cNvSpPr txBox="1"/>
            <p:nvPr/>
          </p:nvSpPr>
          <p:spPr>
            <a:xfrm>
              <a:off x="3830219" y="3538948"/>
              <a:ext cx="1476166" cy="363561"/>
            </a:xfrm>
            <a:prstGeom prst="rect">
              <a:avLst/>
            </a:prstGeom>
            <a:noFill/>
          </p:spPr>
          <p:txBody>
            <a:bodyPr wrap="square" rtlCol="0">
              <a:spAutoFit/>
            </a:bodyPr>
            <a:lstStyle/>
            <a:p>
              <a:pPr algn="ctr"/>
              <a:r>
                <a:rPr lang="en-GB" sz="1200" b="1" dirty="0">
                  <a:solidFill>
                    <a:srgbClr val="1F497D">
                      <a:lumMod val="75000"/>
                    </a:srgbClr>
                  </a:solidFill>
                  <a:latin typeface="Calibri"/>
                </a:rPr>
                <a:t>Rheumatology</a:t>
              </a:r>
              <a:endParaRPr lang="en-GB" b="1" dirty="0">
                <a:solidFill>
                  <a:srgbClr val="1F497D">
                    <a:lumMod val="75000"/>
                  </a:srgbClr>
                </a:solidFill>
                <a:latin typeface="Calibri"/>
              </a:endParaRPr>
            </a:p>
          </p:txBody>
        </p:sp>
      </p:grpSp>
      <p:grpSp>
        <p:nvGrpSpPr>
          <p:cNvPr id="51" name="Group 50"/>
          <p:cNvGrpSpPr/>
          <p:nvPr/>
        </p:nvGrpSpPr>
        <p:grpSpPr>
          <a:xfrm>
            <a:off x="9203172" y="4128654"/>
            <a:ext cx="1152128" cy="1152128"/>
            <a:chOff x="3812219" y="2964645"/>
            <a:chExt cx="1512168" cy="1512168"/>
          </a:xfrm>
        </p:grpSpPr>
        <p:sp>
          <p:nvSpPr>
            <p:cNvPr id="52" name="Oval 51"/>
            <p:cNvSpPr/>
            <p:nvPr/>
          </p:nvSpPr>
          <p:spPr>
            <a:xfrm>
              <a:off x="3812219" y="2964645"/>
              <a:ext cx="1512168" cy="1512168"/>
            </a:xfrm>
            <a:prstGeom prst="ellipse">
              <a:avLst/>
            </a:prstGeom>
            <a:solidFill>
              <a:schemeClr val="accent6">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3" name="TextBox 52"/>
            <p:cNvSpPr txBox="1"/>
            <p:nvPr/>
          </p:nvSpPr>
          <p:spPr>
            <a:xfrm>
              <a:off x="3848224" y="3521789"/>
              <a:ext cx="1440160" cy="403957"/>
            </a:xfrm>
            <a:prstGeom prst="rect">
              <a:avLst/>
            </a:prstGeom>
            <a:noFill/>
          </p:spPr>
          <p:txBody>
            <a:bodyPr wrap="square" rtlCol="0">
              <a:spAutoFit/>
            </a:bodyPr>
            <a:lstStyle/>
            <a:p>
              <a:pPr algn="ctr"/>
              <a:r>
                <a:rPr lang="en-GB" sz="1400" b="1" dirty="0">
                  <a:solidFill>
                    <a:srgbClr val="1F497D">
                      <a:lumMod val="75000"/>
                    </a:srgbClr>
                  </a:solidFill>
                  <a:latin typeface="Calibri"/>
                </a:rPr>
                <a:t>Obstetrics</a:t>
              </a:r>
              <a:endParaRPr lang="en-GB" b="1" dirty="0">
                <a:solidFill>
                  <a:srgbClr val="1F497D">
                    <a:lumMod val="75000"/>
                  </a:srgbClr>
                </a:solidFill>
                <a:latin typeface="Calibri"/>
              </a:endParaRPr>
            </a:p>
          </p:txBody>
        </p:sp>
      </p:grpSp>
      <p:cxnSp>
        <p:nvCxnSpPr>
          <p:cNvPr id="57" name="Straight Arrow Connector 56"/>
          <p:cNvCxnSpPr/>
          <p:nvPr/>
        </p:nvCxnSpPr>
        <p:spPr>
          <a:xfrm flipH="1">
            <a:off x="6925928" y="2150724"/>
            <a:ext cx="2304676" cy="990245"/>
          </a:xfrm>
          <a:prstGeom prst="straightConnector1">
            <a:avLst/>
          </a:prstGeom>
          <a:ln w="38100">
            <a:solidFill>
              <a:schemeClr val="accent6">
                <a:lumMod val="20000"/>
                <a:lumOff val="8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686399" y="4041700"/>
            <a:ext cx="405904" cy="1638797"/>
          </a:xfrm>
          <a:prstGeom prst="straightConnector1">
            <a:avLst/>
          </a:prstGeom>
          <a:ln w="38100">
            <a:solidFill>
              <a:schemeClr val="accent6">
                <a:lumMod val="20000"/>
                <a:lumOff val="8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201963" y="2529531"/>
            <a:ext cx="2155970" cy="756084"/>
          </a:xfrm>
          <a:prstGeom prst="straightConnector1">
            <a:avLst/>
          </a:prstGeom>
          <a:ln w="38100">
            <a:solidFill>
              <a:schemeClr val="accent6">
                <a:lumMod val="20000"/>
                <a:lumOff val="8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6672064" y="3861050"/>
            <a:ext cx="491988" cy="504055"/>
          </a:xfrm>
          <a:prstGeom prst="straightConnector1">
            <a:avLst/>
          </a:prstGeom>
          <a:ln w="381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6883660" y="3615443"/>
            <a:ext cx="2389833" cy="880200"/>
          </a:xfrm>
          <a:prstGeom prst="straightConnector1">
            <a:avLst/>
          </a:prstGeom>
          <a:ln w="38100">
            <a:solidFill>
              <a:schemeClr val="accent6">
                <a:lumMod val="20000"/>
                <a:lumOff val="8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73877" y="2324754"/>
            <a:ext cx="513639" cy="384167"/>
          </a:xfrm>
          <a:prstGeom prst="straightConnector1">
            <a:avLst/>
          </a:prstGeom>
          <a:ln w="381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3"/>
          </p:cNvCxnSpPr>
          <p:nvPr/>
        </p:nvCxnSpPr>
        <p:spPr>
          <a:xfrm flipH="1">
            <a:off x="6744074" y="2220992"/>
            <a:ext cx="621091" cy="487928"/>
          </a:xfrm>
          <a:prstGeom prst="straightConnector1">
            <a:avLst/>
          </a:prstGeom>
          <a:ln w="381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17" idx="3"/>
          </p:cNvCxnSpPr>
          <p:nvPr/>
        </p:nvCxnSpPr>
        <p:spPr>
          <a:xfrm flipV="1">
            <a:off x="5086921" y="3820247"/>
            <a:ext cx="542027" cy="483578"/>
          </a:xfrm>
          <a:prstGeom prst="straightConnector1">
            <a:avLst/>
          </a:prstGeom>
          <a:ln w="381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403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29963"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484522" y="3212977"/>
            <a:ext cx="7726278" cy="2913187"/>
          </a:xfrm>
        </p:spPr>
        <p:txBody>
          <a:bodyPr>
            <a:normAutofit/>
          </a:bodyPr>
          <a:lstStyle/>
          <a:p>
            <a:r>
              <a:rPr lang="en-GB" dirty="0"/>
              <a:t>Review all requests for new patients</a:t>
            </a:r>
          </a:p>
          <a:p>
            <a:pPr lvl="1"/>
            <a:r>
              <a:rPr lang="en-GB" dirty="0"/>
              <a:t>201 requests; 146 external (Feb-Nov 19).</a:t>
            </a:r>
          </a:p>
          <a:p>
            <a:pPr lvl="1"/>
            <a:r>
              <a:rPr lang="en-GB" dirty="0"/>
              <a:t>16 requests rejected.</a:t>
            </a:r>
          </a:p>
          <a:p>
            <a:r>
              <a:rPr lang="en-GB" dirty="0"/>
              <a:t>Develop audit programme.</a:t>
            </a:r>
          </a:p>
        </p:txBody>
      </p:sp>
      <p:sp>
        <p:nvSpPr>
          <p:cNvPr id="5" name="Title 1"/>
          <p:cNvSpPr txBox="1">
            <a:spLocks/>
          </p:cNvSpPr>
          <p:nvPr/>
        </p:nvSpPr>
        <p:spPr>
          <a:xfrm>
            <a:off x="1516606" y="0"/>
            <a:ext cx="91513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1F497D">
                    <a:lumMod val="60000"/>
                    <a:lumOff val="40000"/>
                  </a:srgbClr>
                </a:solidFill>
                <a:latin typeface="Arial Rounded MT Bold" panose="020F0704030504030204" pitchFamily="34" charset="0"/>
              </a:rPr>
              <a:t>Panel Functions</a:t>
            </a:r>
          </a:p>
        </p:txBody>
      </p:sp>
      <p:pic>
        <p:nvPicPr>
          <p:cNvPr id="7" name="Picture 2" descr="http://uhnm/media/893661/University%20Hospitals%20of%20North%20Midlands%20NHS%20Trust%20–%20RGB%20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72" t="18369" r="8295" b="18381"/>
          <a:stretch/>
        </p:blipFill>
        <p:spPr bwMode="auto">
          <a:xfrm>
            <a:off x="9143640" y="6095978"/>
            <a:ext cx="1547925" cy="75422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135561" y="924402"/>
            <a:ext cx="8400933" cy="1872208"/>
            <a:chOff x="323528" y="3140968"/>
            <a:chExt cx="8400933" cy="1872208"/>
          </a:xfrm>
        </p:grpSpPr>
        <p:sp>
          <p:nvSpPr>
            <p:cNvPr id="10" name="Rounded Rectangular Callout 9"/>
            <p:cNvSpPr/>
            <p:nvPr/>
          </p:nvSpPr>
          <p:spPr>
            <a:xfrm>
              <a:off x="323528" y="3140968"/>
              <a:ext cx="8400933" cy="1872208"/>
            </a:xfrm>
            <a:prstGeom prst="wedgeRoundRectCallou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9" name="Rectangle 8"/>
            <p:cNvSpPr/>
            <p:nvPr/>
          </p:nvSpPr>
          <p:spPr>
            <a:xfrm>
              <a:off x="323529" y="3140968"/>
              <a:ext cx="8400932" cy="1815882"/>
            </a:xfrm>
            <a:prstGeom prst="rect">
              <a:avLst/>
            </a:prstGeom>
          </p:spPr>
          <p:txBody>
            <a:bodyPr wrap="square">
              <a:spAutoFit/>
            </a:bodyPr>
            <a:lstStyle/>
            <a:p>
              <a:r>
                <a:rPr lang="en-GB" sz="2800" i="1" dirty="0">
                  <a:solidFill>
                    <a:prstClr val="white"/>
                  </a:solidFill>
                  <a:latin typeface="Calibri"/>
                </a:rPr>
                <a:t>“Urgently establish </a:t>
              </a:r>
              <a:r>
                <a:rPr lang="en-GB" sz="2800" b="1" i="1" dirty="0">
                  <a:solidFill>
                    <a:prstClr val="white"/>
                  </a:solidFill>
                  <a:latin typeface="Calibri"/>
                </a:rPr>
                <a:t>effective clinical leadership </a:t>
              </a:r>
              <a:r>
                <a:rPr lang="en-GB" sz="2800" i="1" dirty="0">
                  <a:solidFill>
                    <a:prstClr val="white"/>
                  </a:solidFill>
                  <a:latin typeface="Calibri"/>
                </a:rPr>
                <a:t>via Sub Regional IAPs in order to focus on </a:t>
              </a:r>
              <a:r>
                <a:rPr lang="en-GB" sz="2800" b="1" i="1" dirty="0">
                  <a:solidFill>
                    <a:prstClr val="white"/>
                  </a:solidFill>
                  <a:latin typeface="Calibri"/>
                </a:rPr>
                <a:t>demand management</a:t>
              </a:r>
              <a:r>
                <a:rPr lang="en-GB" sz="2800" i="1" dirty="0">
                  <a:solidFill>
                    <a:prstClr val="white"/>
                  </a:solidFill>
                  <a:latin typeface="Calibri"/>
                </a:rPr>
                <a:t> through effective </a:t>
              </a:r>
              <a:r>
                <a:rPr lang="en-GB" sz="2800" b="1" i="1" dirty="0">
                  <a:solidFill>
                    <a:prstClr val="white"/>
                  </a:solidFill>
                  <a:latin typeface="Calibri"/>
                </a:rPr>
                <a:t>clinical stewardship of the limited availability</a:t>
              </a:r>
              <a:r>
                <a:rPr lang="en-GB" sz="2800" i="1" dirty="0">
                  <a:solidFill>
                    <a:prstClr val="white"/>
                  </a:solidFill>
                  <a:latin typeface="Calibri"/>
                </a:rPr>
                <a:t> of immunoglobulin supplies.”</a:t>
              </a:r>
            </a:p>
          </p:txBody>
        </p:sp>
      </p:grpSp>
    </p:spTree>
    <p:extLst>
      <p:ext uri="{BB962C8B-B14F-4D97-AF65-F5344CB8AC3E}">
        <p14:creationId xmlns:p14="http://schemas.microsoft.com/office/powerpoint/2010/main" val="1117704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29963"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516606" y="0"/>
            <a:ext cx="91513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1F497D">
                    <a:lumMod val="60000"/>
                    <a:lumOff val="40000"/>
                  </a:srgbClr>
                </a:solidFill>
                <a:latin typeface="Arial Rounded MT Bold" panose="020F0704030504030204" pitchFamily="34" charset="0"/>
              </a:rPr>
              <a:t>Audit Timeline</a:t>
            </a:r>
          </a:p>
        </p:txBody>
      </p:sp>
      <p:pic>
        <p:nvPicPr>
          <p:cNvPr id="7" name="Picture 2" descr="http://uhnm/media/893661/University%20Hospitals%20of%20North%20Midlands%20NHS%20Trust%20–%20RGB%20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72" t="18369" r="8295" b="18381"/>
          <a:stretch/>
        </p:blipFill>
        <p:spPr bwMode="auto">
          <a:xfrm>
            <a:off x="9143640" y="6095978"/>
            <a:ext cx="1547925" cy="7542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p:cNvGraphicFramePr>
            <a:graphicFrameLocks/>
          </p:cNvGraphicFramePr>
          <p:nvPr/>
        </p:nvGraphicFramePr>
        <p:xfrm>
          <a:off x="2355917" y="980728"/>
          <a:ext cx="7596336" cy="47525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9060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29963"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516606" y="0"/>
            <a:ext cx="9151394"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1F497D">
                    <a:lumMod val="60000"/>
                    <a:lumOff val="40000"/>
                  </a:srgbClr>
                </a:solidFill>
                <a:latin typeface="Arial Rounded MT Bold" panose="020F0704030504030204" pitchFamily="34" charset="0"/>
              </a:rPr>
              <a:t>Secondary Antibody Deficiency Audit</a:t>
            </a:r>
          </a:p>
        </p:txBody>
      </p:sp>
      <p:pic>
        <p:nvPicPr>
          <p:cNvPr id="7" name="Picture 2" descr="http://uhnm/media/893661/University%20Hospitals%20of%20North%20Midlands%20NHS%20Trust%20–%20RGB%20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72" t="18369" r="8295" b="18381"/>
          <a:stretch/>
        </p:blipFill>
        <p:spPr bwMode="auto">
          <a:xfrm>
            <a:off x="9143640" y="6095978"/>
            <a:ext cx="1547925" cy="7542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639616" y="1143000"/>
            <a:ext cx="7776864" cy="5533764"/>
          </a:xfrm>
        </p:spPr>
        <p:txBody>
          <a:bodyPr>
            <a:normAutofit/>
          </a:bodyPr>
          <a:lstStyle/>
          <a:p>
            <a:r>
              <a:rPr lang="en-GB" dirty="0"/>
              <a:t>UHNM May 2018 Audit:</a:t>
            </a:r>
          </a:p>
          <a:p>
            <a:pPr lvl="1"/>
            <a:r>
              <a:rPr lang="en-GB" sz="2400" b="1" dirty="0">
                <a:solidFill>
                  <a:srgbClr val="0070C0"/>
                </a:solidFill>
              </a:rPr>
              <a:t>13</a:t>
            </a:r>
            <a:r>
              <a:rPr lang="en-GB" sz="2400" dirty="0"/>
              <a:t> Patients trialled off HNIG; </a:t>
            </a:r>
            <a:r>
              <a:rPr lang="en-GB" sz="2400" b="1" dirty="0">
                <a:solidFill>
                  <a:srgbClr val="0070C0"/>
                </a:solidFill>
              </a:rPr>
              <a:t>0</a:t>
            </a:r>
            <a:r>
              <a:rPr lang="en-GB" sz="2400" dirty="0">
                <a:solidFill>
                  <a:srgbClr val="0070C0"/>
                </a:solidFill>
              </a:rPr>
              <a:t> </a:t>
            </a:r>
            <a:r>
              <a:rPr lang="en-GB" sz="2400" dirty="0"/>
              <a:t>patients retreated</a:t>
            </a:r>
          </a:p>
          <a:p>
            <a:r>
              <a:rPr lang="en-GB" dirty="0"/>
              <a:t>Regional Audit Standards:</a:t>
            </a:r>
          </a:p>
          <a:p>
            <a:pPr lvl="1"/>
            <a:r>
              <a:rPr lang="en-GB" sz="2400" dirty="0"/>
              <a:t>Patient to have received antimicrobial prophylaxis for &gt;6 months</a:t>
            </a:r>
          </a:p>
          <a:p>
            <a:pPr lvl="1"/>
            <a:r>
              <a:rPr lang="en-GB" sz="2400" dirty="0" err="1"/>
              <a:t>IgG</a:t>
            </a:r>
            <a:r>
              <a:rPr lang="en-GB" sz="2400" dirty="0"/>
              <a:t> level &lt;4g/L</a:t>
            </a:r>
          </a:p>
          <a:p>
            <a:pPr lvl="1"/>
            <a:r>
              <a:rPr lang="en-GB" sz="2400" dirty="0"/>
              <a:t>Patient to have received antimicrobial prophylaxis for &gt;6 months </a:t>
            </a:r>
            <a:r>
              <a:rPr lang="en-GB" sz="2400" b="1" dirty="0">
                <a:solidFill>
                  <a:schemeClr val="tx2"/>
                </a:solidFill>
              </a:rPr>
              <a:t>and</a:t>
            </a:r>
            <a:r>
              <a:rPr lang="en-GB" sz="2400" b="1" dirty="0"/>
              <a:t> </a:t>
            </a:r>
            <a:r>
              <a:rPr lang="en-GB" sz="2400" dirty="0" err="1"/>
              <a:t>IgG</a:t>
            </a:r>
            <a:r>
              <a:rPr lang="en-GB" sz="2400" dirty="0"/>
              <a:t> level &lt;4g/L</a:t>
            </a:r>
          </a:p>
          <a:p>
            <a:pPr marL="0" indent="0">
              <a:spcBef>
                <a:spcPts val="0"/>
              </a:spcBef>
              <a:buNone/>
              <a:defRPr/>
            </a:pPr>
            <a:endParaRPr lang="en-GB" sz="2800" b="1" dirty="0">
              <a:solidFill>
                <a:schemeClr val="tx2"/>
              </a:solidFill>
            </a:endParaRPr>
          </a:p>
          <a:p>
            <a:pPr marL="0" indent="0">
              <a:spcBef>
                <a:spcPts val="0"/>
              </a:spcBef>
              <a:buNone/>
              <a:defRPr/>
            </a:pPr>
            <a:endParaRPr lang="en-GB" sz="2800" dirty="0">
              <a:solidFill>
                <a:schemeClr val="tx2"/>
              </a:solidFill>
            </a:endParaRPr>
          </a:p>
          <a:p>
            <a:pPr>
              <a:spcBef>
                <a:spcPts val="0"/>
              </a:spcBef>
              <a:defRPr/>
            </a:pPr>
            <a:endParaRPr lang="en-GB" sz="2800" dirty="0">
              <a:solidFill>
                <a:schemeClr val="tx2"/>
              </a:solidFill>
            </a:endParaRPr>
          </a:p>
          <a:p>
            <a:endParaRPr lang="en-GB" dirty="0"/>
          </a:p>
          <a:p>
            <a:pPr marL="0" indent="0">
              <a:buNone/>
            </a:pPr>
            <a:endParaRPr lang="en-GB" dirty="0"/>
          </a:p>
          <a:p>
            <a:pPr marL="0" indent="0">
              <a:buNone/>
            </a:pPr>
            <a:endParaRPr lang="en-GB" dirty="0"/>
          </a:p>
          <a:p>
            <a:endParaRPr lang="en-GB" dirty="0"/>
          </a:p>
          <a:p>
            <a:endParaRPr lang="en-GB" dirty="0"/>
          </a:p>
          <a:p>
            <a:pPr marL="0" indent="0">
              <a:buNone/>
            </a:pPr>
            <a:endParaRPr lang="en-GB"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427" t="45481" r="38810" b="20865"/>
          <a:stretch/>
        </p:blipFill>
        <p:spPr bwMode="auto">
          <a:xfrm rot="817545">
            <a:off x="3655451" y="5334949"/>
            <a:ext cx="4873952" cy="257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397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29963"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516606" y="0"/>
            <a:ext cx="9151394"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1F497D">
                    <a:lumMod val="60000"/>
                    <a:lumOff val="40000"/>
                  </a:srgbClr>
                </a:solidFill>
                <a:latin typeface="Arial Rounded MT Bold" panose="020F0704030504030204" pitchFamily="34" charset="0"/>
              </a:rPr>
              <a:t>Secondary Antibody Deficiency Audit</a:t>
            </a:r>
          </a:p>
        </p:txBody>
      </p:sp>
      <p:pic>
        <p:nvPicPr>
          <p:cNvPr id="7" name="Picture 2" descr="http://uhnm/media/893661/University%20Hospitals%20of%20North%20Midlands%20NHS%20Trust%20–%20RGB%20BLU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372" t="18369" r="8295" b="18381"/>
          <a:stretch/>
        </p:blipFill>
        <p:spPr bwMode="auto">
          <a:xfrm>
            <a:off x="9143640" y="6095978"/>
            <a:ext cx="1547925" cy="754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65312" t="55909" r="8438" b="24415"/>
          <a:stretch/>
        </p:blipFill>
        <p:spPr bwMode="auto">
          <a:xfrm>
            <a:off x="4151784" y="4223996"/>
            <a:ext cx="4392488" cy="263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2484523" y="952026"/>
            <a:ext cx="7776864" cy="5533764"/>
          </a:xfrm>
        </p:spPr>
        <p:txBody>
          <a:bodyPr>
            <a:normAutofit/>
          </a:bodyPr>
          <a:lstStyle/>
          <a:p>
            <a:pPr marL="0" indent="0">
              <a:buNone/>
            </a:pPr>
            <a:r>
              <a:rPr lang="en-GB" dirty="0"/>
              <a:t>…..The results of the </a:t>
            </a:r>
            <a:r>
              <a:rPr lang="en-GB" b="1" dirty="0"/>
              <a:t>Regional Audit</a:t>
            </a:r>
            <a:endParaRPr lang="en-GB" sz="2800" b="1" dirty="0">
              <a:solidFill>
                <a:schemeClr val="tx2"/>
              </a:solidFill>
            </a:endParaRPr>
          </a:p>
          <a:p>
            <a:pPr>
              <a:spcBef>
                <a:spcPts val="0"/>
              </a:spcBef>
              <a:defRPr/>
            </a:pPr>
            <a:r>
              <a:rPr lang="en-GB" sz="2800" b="1" dirty="0">
                <a:solidFill>
                  <a:schemeClr val="tx2"/>
                </a:solidFill>
              </a:rPr>
              <a:t>86 patients </a:t>
            </a:r>
            <a:r>
              <a:rPr lang="en-GB" sz="2800" dirty="0"/>
              <a:t>identified to be receiving HNIG for secondary antibody deficiency</a:t>
            </a:r>
          </a:p>
          <a:p>
            <a:pPr>
              <a:spcBef>
                <a:spcPts val="0"/>
              </a:spcBef>
              <a:defRPr/>
            </a:pPr>
            <a:r>
              <a:rPr lang="en-GB" sz="2800" b="1" dirty="0">
                <a:solidFill>
                  <a:schemeClr val="tx2"/>
                </a:solidFill>
              </a:rPr>
              <a:t>25% of patients </a:t>
            </a:r>
            <a:r>
              <a:rPr lang="en-GB" sz="2800" dirty="0"/>
              <a:t>compliant with January 2019 Updated Clinical Commissioning Guideline criteria</a:t>
            </a:r>
          </a:p>
          <a:p>
            <a:pPr>
              <a:spcBef>
                <a:spcPts val="0"/>
              </a:spcBef>
              <a:defRPr/>
            </a:pPr>
            <a:r>
              <a:rPr lang="en-GB" sz="2800" dirty="0"/>
              <a:t>At UHNM: </a:t>
            </a:r>
            <a:r>
              <a:rPr lang="en-GB" sz="2800" b="1" dirty="0">
                <a:solidFill>
                  <a:schemeClr val="tx2"/>
                </a:solidFill>
              </a:rPr>
              <a:t>23 patients</a:t>
            </a:r>
            <a:r>
              <a:rPr lang="en-GB" sz="2800" dirty="0"/>
              <a:t> have been trialled off HNIG therapy; </a:t>
            </a:r>
            <a:r>
              <a:rPr lang="en-GB" sz="2800" b="1" dirty="0">
                <a:solidFill>
                  <a:schemeClr val="tx2"/>
                </a:solidFill>
              </a:rPr>
              <a:t>1 </a:t>
            </a:r>
            <a:r>
              <a:rPr lang="en-GB" sz="2800" dirty="0"/>
              <a:t>patient retreated, </a:t>
            </a:r>
            <a:r>
              <a:rPr lang="en-GB" sz="2800" b="1" dirty="0">
                <a:solidFill>
                  <a:schemeClr val="tx2">
                    <a:lumMod val="75000"/>
                  </a:schemeClr>
                </a:solidFill>
              </a:rPr>
              <a:t>0</a:t>
            </a:r>
            <a:r>
              <a:rPr lang="en-GB" sz="2800" dirty="0"/>
              <a:t> Hospital admissions.</a:t>
            </a:r>
          </a:p>
          <a:p>
            <a:endParaRPr lang="en-GB" dirty="0"/>
          </a:p>
          <a:p>
            <a:pPr marL="0" indent="0">
              <a:buNone/>
            </a:pPr>
            <a:endParaRPr lang="en-GB" dirty="0"/>
          </a:p>
          <a:p>
            <a:pPr marL="0" indent="0">
              <a:buNone/>
            </a:pPr>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896061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29963"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516606" y="0"/>
            <a:ext cx="915139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1F497D">
                    <a:lumMod val="60000"/>
                    <a:lumOff val="40000"/>
                  </a:srgbClr>
                </a:solidFill>
                <a:latin typeface="Arial Rounded MT Bold" panose="020F0704030504030204" pitchFamily="34" charset="0"/>
              </a:rPr>
              <a:t>Impact of Panel</a:t>
            </a:r>
          </a:p>
        </p:txBody>
      </p:sp>
      <p:pic>
        <p:nvPicPr>
          <p:cNvPr id="7" name="Picture 2" descr="http://uhnm/media/893661/University%20Hospitals%20of%20North%20Midlands%20NHS%20Trust%20–%20RGB%20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72" t="18369" r="8295" b="18381"/>
          <a:stretch/>
        </p:blipFill>
        <p:spPr bwMode="auto">
          <a:xfrm>
            <a:off x="9143640" y="6095978"/>
            <a:ext cx="1547925" cy="75422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2639616" y="4365104"/>
            <a:ext cx="7776864" cy="2298960"/>
          </a:xfrm>
        </p:spPr>
        <p:txBody>
          <a:bodyPr>
            <a:normAutofit/>
          </a:bodyPr>
          <a:lstStyle/>
          <a:p>
            <a:pPr marL="0" indent="0">
              <a:spcBef>
                <a:spcPts val="0"/>
              </a:spcBef>
              <a:buNone/>
              <a:defRPr/>
            </a:pPr>
            <a:endParaRPr lang="en-GB" sz="2800" dirty="0">
              <a:solidFill>
                <a:schemeClr val="tx2"/>
              </a:solidFill>
            </a:endParaRPr>
          </a:p>
          <a:p>
            <a:endParaRPr lang="en-GB" dirty="0"/>
          </a:p>
          <a:p>
            <a:pPr marL="0" indent="0">
              <a:buNone/>
            </a:pPr>
            <a:endParaRPr lang="en-GB" dirty="0"/>
          </a:p>
          <a:p>
            <a:pPr marL="0" indent="0">
              <a:buNone/>
            </a:pPr>
            <a:endParaRPr lang="en-GB" dirty="0"/>
          </a:p>
          <a:p>
            <a:endParaRPr lang="en-GB" dirty="0"/>
          </a:p>
          <a:p>
            <a:endParaRPr lang="en-GB" dirty="0"/>
          </a:p>
          <a:p>
            <a:pPr marL="0" indent="0">
              <a:buNone/>
            </a:pPr>
            <a:endParaRPr lang="en-GB" dirty="0"/>
          </a:p>
        </p:txBody>
      </p:sp>
      <p:graphicFrame>
        <p:nvGraphicFramePr>
          <p:cNvPr id="12" name="Chart 11"/>
          <p:cNvGraphicFramePr>
            <a:graphicFrameLocks/>
          </p:cNvGraphicFramePr>
          <p:nvPr/>
        </p:nvGraphicFramePr>
        <p:xfrm>
          <a:off x="3143672" y="836712"/>
          <a:ext cx="6408712" cy="3612750"/>
        </p:xfrm>
        <a:graphic>
          <a:graphicData uri="http://schemas.openxmlformats.org/drawingml/2006/chart">
            <c:chart xmlns:c="http://schemas.openxmlformats.org/drawingml/2006/chart" xmlns:r="http://schemas.openxmlformats.org/officeDocument/2006/relationships" r:id="rId5"/>
          </a:graphicData>
        </a:graphic>
      </p:graphicFrame>
      <p:sp>
        <p:nvSpPr>
          <p:cNvPr id="13" name="Content Placeholder 2"/>
          <p:cNvSpPr txBox="1">
            <a:spLocks/>
          </p:cNvSpPr>
          <p:nvPr/>
        </p:nvSpPr>
        <p:spPr>
          <a:xfrm>
            <a:off x="2914700" y="4437112"/>
            <a:ext cx="7776864" cy="223224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a:solidFill>
                  <a:srgbClr val="1F497D"/>
                </a:solidFill>
                <a:latin typeface="Calibri"/>
              </a:rPr>
              <a:t>18% reduction </a:t>
            </a:r>
            <a:r>
              <a:rPr lang="en-GB" dirty="0">
                <a:solidFill>
                  <a:prstClr val="black"/>
                </a:solidFill>
                <a:latin typeface="Calibri"/>
              </a:rPr>
              <a:t>from 18/19 average monthly usage </a:t>
            </a:r>
          </a:p>
          <a:p>
            <a:pPr lvl="1"/>
            <a:r>
              <a:rPr lang="en-GB" dirty="0">
                <a:solidFill>
                  <a:prstClr val="black"/>
                </a:solidFill>
                <a:latin typeface="Calibri"/>
              </a:rPr>
              <a:t>~2.3kg per month; 27.6kg per annum</a:t>
            </a:r>
          </a:p>
          <a:p>
            <a:pPr lvl="1"/>
            <a:r>
              <a:rPr lang="en-GB" dirty="0">
                <a:solidFill>
                  <a:prstClr val="black"/>
                </a:solidFill>
                <a:latin typeface="Calibri"/>
              </a:rPr>
              <a:t>~£80k per month; £960k per annum</a:t>
            </a:r>
          </a:p>
          <a:p>
            <a:r>
              <a:rPr lang="en-GB" b="1" dirty="0">
                <a:solidFill>
                  <a:srgbClr val="1F497D"/>
                </a:solidFill>
                <a:latin typeface="Calibri"/>
              </a:rPr>
              <a:t>32% reduction </a:t>
            </a:r>
            <a:r>
              <a:rPr lang="en-GB" dirty="0">
                <a:solidFill>
                  <a:prstClr val="black"/>
                </a:solidFill>
                <a:latin typeface="Calibri"/>
              </a:rPr>
              <a:t>from projected 19/20 monthly usage</a:t>
            </a:r>
          </a:p>
          <a:p>
            <a:pPr lvl="1"/>
            <a:r>
              <a:rPr lang="en-GB" dirty="0">
                <a:solidFill>
                  <a:prstClr val="black"/>
                </a:solidFill>
                <a:latin typeface="Calibri"/>
              </a:rPr>
              <a:t>~3.6kg per month; 43kg per annum</a:t>
            </a:r>
          </a:p>
          <a:p>
            <a:pPr lvl="1"/>
            <a:r>
              <a:rPr lang="en-GB" dirty="0">
                <a:solidFill>
                  <a:prstClr val="black"/>
                </a:solidFill>
                <a:latin typeface="Calibri"/>
              </a:rPr>
              <a:t>~£127k per month; £1.5 million per annum</a:t>
            </a:r>
          </a:p>
          <a:p>
            <a:endParaRPr lang="en-GB" dirty="0">
              <a:solidFill>
                <a:prstClr val="black"/>
              </a:solidFill>
              <a:latin typeface="Calibri"/>
            </a:endParaRPr>
          </a:p>
          <a:p>
            <a:pPr marL="0" indent="0">
              <a:spcBef>
                <a:spcPts val="0"/>
              </a:spcBef>
              <a:buNone/>
              <a:defRPr/>
            </a:pPr>
            <a:endParaRPr lang="en-GB" sz="2800" dirty="0">
              <a:solidFill>
                <a:srgbClr val="1F497D"/>
              </a:solidFill>
              <a:latin typeface="Calibri"/>
            </a:endParaRPr>
          </a:p>
          <a:p>
            <a:endParaRPr lang="en-GB" dirty="0">
              <a:solidFill>
                <a:prstClr val="black"/>
              </a:solidFill>
              <a:latin typeface="Calibri"/>
            </a:endParaRPr>
          </a:p>
          <a:p>
            <a:pPr marL="0" indent="0">
              <a:buNone/>
            </a:pPr>
            <a:endParaRPr lang="en-GB" dirty="0">
              <a:solidFill>
                <a:prstClr val="black"/>
              </a:solidFill>
              <a:latin typeface="Calibri"/>
            </a:endParaRPr>
          </a:p>
          <a:p>
            <a:pPr marL="0" indent="0">
              <a:buNone/>
            </a:pPr>
            <a:endParaRPr lang="en-GB" dirty="0">
              <a:solidFill>
                <a:prstClr val="black"/>
              </a:solidFill>
              <a:latin typeface="Calibri"/>
            </a:endParaRPr>
          </a:p>
          <a:p>
            <a:endParaRPr lang="en-GB" dirty="0">
              <a:solidFill>
                <a:prstClr val="black"/>
              </a:solidFill>
              <a:latin typeface="Calibri"/>
            </a:endParaRPr>
          </a:p>
          <a:p>
            <a:endParaRPr lang="en-GB" dirty="0">
              <a:solidFill>
                <a:prstClr val="black"/>
              </a:solidFill>
              <a:latin typeface="Calibri"/>
            </a:endParaRPr>
          </a:p>
          <a:p>
            <a:pPr marL="0" indent="0">
              <a:buNone/>
            </a:pPr>
            <a:endParaRPr lang="en-GB" dirty="0">
              <a:solidFill>
                <a:prstClr val="black"/>
              </a:solidFill>
              <a:latin typeface="Calibri"/>
            </a:endParaRPr>
          </a:p>
        </p:txBody>
      </p:sp>
    </p:spTree>
    <p:extLst>
      <p:ext uri="{BB962C8B-B14F-4D97-AF65-F5344CB8AC3E}">
        <p14:creationId xmlns:p14="http://schemas.microsoft.com/office/powerpoint/2010/main" val="224336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1F4019-D4E6-4390-99D5-52C1F8DE43C1}"/>
              </a:ext>
            </a:extLst>
          </p:cNvPr>
          <p:cNvSpPr>
            <a:spLocks noGrp="1"/>
          </p:cNvSpPr>
          <p:nvPr>
            <p:ph sz="quarter" idx="10"/>
          </p:nvPr>
        </p:nvSpPr>
        <p:spPr>
          <a:xfrm>
            <a:off x="620240" y="1649627"/>
            <a:ext cx="10316899" cy="4683812"/>
          </a:xfrm>
        </p:spPr>
        <p:txBody>
          <a:bodyPr/>
          <a:lstStyle/>
          <a:p>
            <a:pPr marL="0" indent="0">
              <a:buNone/>
            </a:pPr>
            <a:r>
              <a:rPr lang="en-GB" sz="2400" b="1" dirty="0">
                <a:solidFill>
                  <a:srgbClr val="0070C0"/>
                </a:solidFill>
              </a:rPr>
              <a:t>Individual Funding Requests (IFRs)</a:t>
            </a:r>
          </a:p>
          <a:p>
            <a:pPr marL="0" indent="0">
              <a:buNone/>
            </a:pPr>
            <a:endParaRPr lang="en-GB" sz="2400" b="1" dirty="0">
              <a:solidFill>
                <a:srgbClr val="0070C0"/>
              </a:solidFill>
            </a:endParaRPr>
          </a:p>
          <a:p>
            <a:r>
              <a:rPr lang="en-GB" sz="1867" b="1" dirty="0">
                <a:solidFill>
                  <a:srgbClr val="0070C0"/>
                </a:solidFill>
              </a:rPr>
              <a:t>Audit – via regions, IFR team and MDSAS database</a:t>
            </a:r>
          </a:p>
          <a:p>
            <a:pPr marL="0" indent="0">
              <a:buNone/>
            </a:pPr>
            <a:endParaRPr lang="en-GB" sz="1867" b="1" dirty="0">
              <a:solidFill>
                <a:srgbClr val="0070C0"/>
              </a:solidFill>
            </a:endParaRPr>
          </a:p>
          <a:p>
            <a:r>
              <a:rPr lang="en-GB" sz="1867" b="1" dirty="0">
                <a:solidFill>
                  <a:srgbClr val="0070C0"/>
                </a:solidFill>
              </a:rPr>
              <a:t>Proposal that all </a:t>
            </a:r>
            <a:r>
              <a:rPr lang="en-GB" sz="1867" b="1" u="sng" dirty="0">
                <a:solidFill>
                  <a:srgbClr val="0070C0"/>
                </a:solidFill>
              </a:rPr>
              <a:t>listed</a:t>
            </a:r>
            <a:r>
              <a:rPr lang="en-GB" sz="1867" b="1" dirty="0">
                <a:solidFill>
                  <a:srgbClr val="0070C0"/>
                </a:solidFill>
              </a:rPr>
              <a:t> greys are to be considered by SRIAPs, rather than those with little or no evidence being submitted as an IFR</a:t>
            </a:r>
          </a:p>
          <a:p>
            <a:pPr lvl="1"/>
            <a:r>
              <a:rPr lang="en-GB" sz="1867" b="1" dirty="0">
                <a:solidFill>
                  <a:srgbClr val="0070C0"/>
                </a:solidFill>
              </a:rPr>
              <a:t>SRIAP would need to consider:</a:t>
            </a:r>
          </a:p>
          <a:p>
            <a:pPr lvl="2"/>
            <a:r>
              <a:rPr lang="en-GB" sz="1867" b="1" dirty="0">
                <a:solidFill>
                  <a:srgbClr val="0070C0"/>
                </a:solidFill>
              </a:rPr>
              <a:t>Not routinely commissioned </a:t>
            </a:r>
          </a:p>
          <a:p>
            <a:pPr lvl="2"/>
            <a:r>
              <a:rPr lang="en-GB" sz="1867" b="1" dirty="0">
                <a:solidFill>
                  <a:srgbClr val="0070C0"/>
                </a:solidFill>
              </a:rPr>
              <a:t>Available evidence</a:t>
            </a:r>
          </a:p>
          <a:p>
            <a:pPr lvl="2"/>
            <a:r>
              <a:rPr lang="en-GB" sz="1867" b="1" dirty="0">
                <a:solidFill>
                  <a:srgbClr val="0070C0"/>
                </a:solidFill>
              </a:rPr>
              <a:t>Does the evidence support the request</a:t>
            </a:r>
          </a:p>
          <a:p>
            <a:pPr lvl="2"/>
            <a:r>
              <a:rPr lang="en-GB" sz="1867" b="1" dirty="0">
                <a:solidFill>
                  <a:srgbClr val="0070C0"/>
                </a:solidFill>
              </a:rPr>
              <a:t>If not, request should not be approved</a:t>
            </a:r>
          </a:p>
          <a:p>
            <a:pPr lvl="2"/>
            <a:endParaRPr lang="en-GB" sz="1867" b="1" dirty="0">
              <a:solidFill>
                <a:srgbClr val="0070C0"/>
              </a:solidFill>
            </a:endParaRPr>
          </a:p>
          <a:p>
            <a:r>
              <a:rPr lang="en-GB" sz="1867" b="1" dirty="0">
                <a:solidFill>
                  <a:srgbClr val="0070C0"/>
                </a:solidFill>
              </a:rPr>
              <a:t>Policy decisions required for non-listed greys – phase 3 guidance work </a:t>
            </a:r>
          </a:p>
        </p:txBody>
      </p:sp>
      <p:sp>
        <p:nvSpPr>
          <p:cNvPr id="3" name="Title 2">
            <a:extLst>
              <a:ext uri="{FF2B5EF4-FFF2-40B4-BE49-F238E27FC236}">
                <a16:creationId xmlns:a16="http://schemas.microsoft.com/office/drawing/2014/main" id="{F03BC1B1-778D-48AE-AD93-EEFBF3A289CD}"/>
              </a:ext>
            </a:extLst>
          </p:cNvPr>
          <p:cNvSpPr>
            <a:spLocks noGrp="1"/>
          </p:cNvSpPr>
          <p:nvPr>
            <p:ph type="title"/>
          </p:nvPr>
        </p:nvSpPr>
        <p:spPr>
          <a:xfrm>
            <a:off x="614922" y="854465"/>
            <a:ext cx="8756073" cy="611649"/>
          </a:xfrm>
        </p:spPr>
        <p:txBody>
          <a:bodyPr/>
          <a:lstStyle/>
          <a:p>
            <a:r>
              <a:rPr lang="en-GB" sz="3733" b="1" dirty="0"/>
              <a:t>In progress</a:t>
            </a:r>
          </a:p>
        </p:txBody>
      </p:sp>
    </p:spTree>
    <p:extLst>
      <p:ext uri="{BB962C8B-B14F-4D97-AF65-F5344CB8AC3E}">
        <p14:creationId xmlns:p14="http://schemas.microsoft.com/office/powerpoint/2010/main" val="2449803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lumMod val="60000"/>
                    <a:lumOff val="40000"/>
                  </a:schemeClr>
                </a:solidFill>
                <a:latin typeface="Arial Rounded MT Bold" panose="020F0704030504030204" pitchFamily="34" charset="0"/>
              </a:rPr>
              <a:t>Lessons Learned….</a:t>
            </a:r>
            <a:endParaRPr lang="en-GB" dirty="0"/>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33" t="35082" r="52500" b="22061"/>
          <a:stretch/>
        </p:blipFill>
        <p:spPr bwMode="auto">
          <a:xfrm>
            <a:off x="4013180" y="1773131"/>
            <a:ext cx="4165641" cy="418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37356"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310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tx2">
                    <a:lumMod val="60000"/>
                    <a:lumOff val="40000"/>
                  </a:schemeClr>
                </a:solidFill>
                <a:latin typeface="Arial Rounded MT Bold" panose="020F0704030504030204" pitchFamily="34" charset="0"/>
              </a:rPr>
              <a:t>…What Went Well</a:t>
            </a:r>
            <a:endParaRPr lang="en-GB" dirty="0"/>
          </a:p>
        </p:txBody>
      </p:sp>
      <p:pic>
        <p:nvPicPr>
          <p:cNvPr id="5" name="Picture 2" descr="http://uhnm/media/893661/University%20Hospitals%20of%20North%20Midlands%20NHS%20Trust%20–%20RGB%20BLU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72" t="18369" r="8295" b="18381"/>
          <a:stretch/>
        </p:blipFill>
        <p:spPr bwMode="auto">
          <a:xfrm>
            <a:off x="8955147" y="5949280"/>
            <a:ext cx="1547925" cy="754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37356"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3143673" y="1422078"/>
            <a:ext cx="7005463" cy="4525963"/>
          </a:xfrm>
        </p:spPr>
        <p:txBody>
          <a:bodyPr>
            <a:normAutofit/>
          </a:bodyPr>
          <a:lstStyle/>
          <a:p>
            <a:r>
              <a:rPr lang="en-GB" sz="2800" dirty="0"/>
              <a:t>Reduction in HNIG consumption</a:t>
            </a:r>
          </a:p>
          <a:p>
            <a:r>
              <a:rPr lang="en-GB" sz="2800" dirty="0"/>
              <a:t>Local patient communications</a:t>
            </a:r>
          </a:p>
          <a:p>
            <a:pPr lvl="1"/>
            <a:r>
              <a:rPr lang="en-GB" sz="2400" dirty="0"/>
              <a:t>Letters</a:t>
            </a:r>
          </a:p>
          <a:p>
            <a:pPr lvl="1"/>
            <a:r>
              <a:rPr lang="en-GB" sz="2400" dirty="0"/>
              <a:t>FAQ</a:t>
            </a:r>
          </a:p>
          <a:p>
            <a:pPr lvl="1"/>
            <a:r>
              <a:rPr lang="en-GB" sz="2400" dirty="0"/>
              <a:t>Direct </a:t>
            </a:r>
          </a:p>
          <a:p>
            <a:r>
              <a:rPr lang="en-GB" sz="2800" dirty="0"/>
              <a:t>Patient satisfaction </a:t>
            </a:r>
          </a:p>
          <a:p>
            <a:r>
              <a:rPr lang="en-GB" sz="2800" dirty="0"/>
              <a:t>Local immunology support for clinics</a:t>
            </a:r>
          </a:p>
          <a:p>
            <a:endParaRPr lang="en-GB" sz="2800" dirty="0"/>
          </a:p>
          <a:p>
            <a:endParaRPr lang="en-GB" sz="2800" dirty="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8855" t="17187" r="30105" b="15234"/>
          <a:stretch/>
        </p:blipFill>
        <p:spPr bwMode="auto">
          <a:xfrm rot="20629572">
            <a:off x="4284681" y="5112675"/>
            <a:ext cx="3451655" cy="454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9977" t="18750" r="54918" b="12110"/>
          <a:stretch/>
        </p:blipFill>
        <p:spPr bwMode="auto">
          <a:xfrm rot="18409173">
            <a:off x="8816395" y="1104418"/>
            <a:ext cx="3142333" cy="495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363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tx2">
                    <a:lumMod val="60000"/>
                    <a:lumOff val="40000"/>
                  </a:schemeClr>
                </a:solidFill>
                <a:latin typeface="Arial Rounded MT Bold" panose="020F0704030504030204" pitchFamily="34" charset="0"/>
              </a:rPr>
              <a:t>…And What Went Not So Well!</a:t>
            </a:r>
            <a:endParaRPr lang="en-GB" dirty="0"/>
          </a:p>
        </p:txBody>
      </p:sp>
      <p:pic>
        <p:nvPicPr>
          <p:cNvPr id="5" name="Picture 2" descr="http://uhnm/media/893661/University%20Hospitals%20of%20North%20Midlands%20NHS%20Trust%20–%20RGB%20BLU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72" t="18369" r="8295" b="18381"/>
          <a:stretch/>
        </p:blipFill>
        <p:spPr bwMode="auto">
          <a:xfrm>
            <a:off x="8955147" y="5949280"/>
            <a:ext cx="1547925" cy="754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37356"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3143673" y="1422078"/>
            <a:ext cx="7005463" cy="4525963"/>
          </a:xfrm>
        </p:spPr>
        <p:txBody>
          <a:bodyPr>
            <a:normAutofit/>
          </a:bodyPr>
          <a:lstStyle/>
          <a:p>
            <a:r>
              <a:rPr lang="en-GB" sz="2800" dirty="0"/>
              <a:t>Clearer advance notification of audit brief</a:t>
            </a:r>
          </a:p>
          <a:p>
            <a:pPr lvl="1"/>
            <a:r>
              <a:rPr lang="en-GB" sz="2400" dirty="0"/>
              <a:t>Implications</a:t>
            </a:r>
          </a:p>
          <a:p>
            <a:r>
              <a:rPr lang="en-GB" sz="2800" dirty="0"/>
              <a:t>Tracing trust compliance with recommendations</a:t>
            </a:r>
          </a:p>
          <a:p>
            <a:r>
              <a:rPr lang="en-GB" sz="2800" dirty="0"/>
              <a:t>Selection of Homecare patients</a:t>
            </a:r>
          </a:p>
          <a:p>
            <a:r>
              <a:rPr lang="en-GB" sz="2800" b="1" dirty="0">
                <a:solidFill>
                  <a:schemeClr val="accent1">
                    <a:lumMod val="75000"/>
                  </a:schemeClr>
                </a:solidFill>
              </a:rPr>
              <a:t>Us vs. We….</a:t>
            </a:r>
          </a:p>
          <a:p>
            <a:pPr lvl="1"/>
            <a:r>
              <a:rPr lang="en-GB" sz="2400" dirty="0"/>
              <a:t>Consistency of local clinical support across the region</a:t>
            </a:r>
          </a:p>
          <a:p>
            <a:pPr lvl="1"/>
            <a:r>
              <a:rPr lang="en-GB" sz="2400" dirty="0"/>
              <a:t>Shared regional/national support documents</a:t>
            </a:r>
          </a:p>
        </p:txBody>
      </p:sp>
    </p:spTree>
    <p:extLst>
      <p:ext uri="{BB962C8B-B14F-4D97-AF65-F5344CB8AC3E}">
        <p14:creationId xmlns:p14="http://schemas.microsoft.com/office/powerpoint/2010/main" val="1821095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874442"/>
          </a:xfrm>
        </p:spPr>
        <p:txBody>
          <a:bodyPr>
            <a:normAutofit/>
          </a:bodyPr>
          <a:lstStyle/>
          <a:p>
            <a:r>
              <a:rPr lang="en-GB" sz="11500" dirty="0">
                <a:solidFill>
                  <a:schemeClr val="accent1">
                    <a:lumMod val="75000"/>
                  </a:schemeClr>
                </a:solidFill>
              </a:rPr>
              <a:t>Thank </a:t>
            </a:r>
            <a:br>
              <a:rPr lang="en-GB" sz="11500" dirty="0">
                <a:solidFill>
                  <a:schemeClr val="accent1">
                    <a:lumMod val="75000"/>
                  </a:schemeClr>
                </a:solidFill>
              </a:rPr>
            </a:br>
            <a:r>
              <a:rPr lang="en-GB" sz="11500" dirty="0">
                <a:solidFill>
                  <a:schemeClr val="accent1">
                    <a:lumMod val="75000"/>
                  </a:schemeClr>
                </a:solidFill>
              </a:rPr>
              <a:t>You!</a:t>
            </a:r>
          </a:p>
        </p:txBody>
      </p:sp>
      <p:pic>
        <p:nvPicPr>
          <p:cNvPr id="5" name="Picture 2" descr="http://uhnm/media/893661/University%20Hospitals%20of%20North%20Midlands%20NHS%20Trust%20–%20RGB%20BLU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72" t="18369" r="8295" b="18381"/>
          <a:stretch/>
        </p:blipFill>
        <p:spPr bwMode="auto">
          <a:xfrm>
            <a:off x="8955147" y="5949280"/>
            <a:ext cx="1547925" cy="754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0000"/>
                    </a14:imgEffect>
                    <a14:imgEffect>
                      <a14:saturation sat="33000"/>
                    </a14:imgEffect>
                    <a14:imgEffect>
                      <a14:brightnessContrast bright="30000"/>
                    </a14:imgEffect>
                  </a14:imgLayer>
                </a14:imgProps>
              </a:ext>
              <a:ext uri="{28A0092B-C50C-407E-A947-70E740481C1C}">
                <a14:useLocalDpi xmlns:a14="http://schemas.microsoft.com/office/drawing/2010/main" val="0"/>
              </a:ext>
            </a:extLst>
          </a:blip>
          <a:srcRect l="13042" t="54380" r="49974" b="25773"/>
          <a:stretch/>
        </p:blipFill>
        <p:spPr bwMode="auto">
          <a:xfrm rot="16200000">
            <a:off x="237356" y="3635524"/>
            <a:ext cx="4509120" cy="19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949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New patient review, Communication, MDSAS data recording</a:t>
            </a:r>
          </a:p>
        </p:txBody>
      </p:sp>
      <p:sp>
        <p:nvSpPr>
          <p:cNvPr id="3" name="Subtitle 2"/>
          <p:cNvSpPr>
            <a:spLocks noGrp="1"/>
          </p:cNvSpPr>
          <p:nvPr>
            <p:ph type="subTitle" idx="1"/>
          </p:nvPr>
        </p:nvSpPr>
        <p:spPr/>
        <p:txBody>
          <a:bodyPr>
            <a:normAutofit/>
          </a:bodyPr>
          <a:lstStyle/>
          <a:p>
            <a:r>
              <a:rPr lang="en-GB" dirty="0"/>
              <a:t>Immunoglobulin Database Meeting, London. 13Dec19</a:t>
            </a:r>
          </a:p>
          <a:p>
            <a:r>
              <a:rPr lang="en-GB" dirty="0"/>
              <a:t>Nigel Watson, member of West Yorkshire SRIAP </a:t>
            </a:r>
          </a:p>
          <a:p>
            <a:endParaRPr lang="en-GB" dirty="0"/>
          </a:p>
        </p:txBody>
      </p:sp>
    </p:spTree>
    <p:extLst>
      <p:ext uri="{BB962C8B-B14F-4D97-AF65-F5344CB8AC3E}">
        <p14:creationId xmlns:p14="http://schemas.microsoft.com/office/powerpoint/2010/main" val="3270353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West Yorkshire SRIAP</a:t>
            </a:r>
          </a:p>
        </p:txBody>
      </p:sp>
      <p:sp>
        <p:nvSpPr>
          <p:cNvPr id="3" name="Content Placeholder 2"/>
          <p:cNvSpPr>
            <a:spLocks noGrp="1"/>
          </p:cNvSpPr>
          <p:nvPr>
            <p:ph idx="1"/>
          </p:nvPr>
        </p:nvSpPr>
        <p:spPr/>
        <p:txBody>
          <a:bodyPr/>
          <a:lstStyle/>
          <a:p>
            <a:r>
              <a:rPr lang="en-GB" dirty="0"/>
              <a:t>Covers six acute hospitals. Hosted by Leeds</a:t>
            </a:r>
          </a:p>
          <a:p>
            <a:r>
              <a:rPr lang="en-GB" dirty="0"/>
              <a:t>Local IAPs still in place</a:t>
            </a:r>
          </a:p>
          <a:p>
            <a:r>
              <a:rPr lang="en-GB" dirty="0"/>
              <a:t>SRIAP has governance / oversight of IAPs</a:t>
            </a:r>
          </a:p>
          <a:p>
            <a:r>
              <a:rPr lang="en-GB" dirty="0"/>
              <a:t>450 ‘long term’ patients </a:t>
            </a:r>
          </a:p>
          <a:p>
            <a:r>
              <a:rPr lang="en-GB" dirty="0"/>
              <a:t>SRIAP in place since end Mar19</a:t>
            </a:r>
          </a:p>
          <a:p>
            <a:endParaRPr lang="en-GB" dirty="0"/>
          </a:p>
        </p:txBody>
      </p:sp>
    </p:spTree>
    <p:extLst>
      <p:ext uri="{BB962C8B-B14F-4D97-AF65-F5344CB8AC3E}">
        <p14:creationId xmlns:p14="http://schemas.microsoft.com/office/powerpoint/2010/main" val="2997655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patient review </a:t>
            </a:r>
          </a:p>
        </p:txBody>
      </p:sp>
      <p:sp>
        <p:nvSpPr>
          <p:cNvPr id="3" name="Content Placeholder 2"/>
          <p:cNvSpPr>
            <a:spLocks noGrp="1"/>
          </p:cNvSpPr>
          <p:nvPr>
            <p:ph idx="1"/>
          </p:nvPr>
        </p:nvSpPr>
        <p:spPr/>
        <p:txBody>
          <a:bodyPr>
            <a:normAutofit/>
          </a:bodyPr>
          <a:lstStyle/>
          <a:p>
            <a:r>
              <a:rPr lang="en-GB" dirty="0"/>
              <a:t>Reviewed quarterly</a:t>
            </a:r>
          </a:p>
          <a:p>
            <a:r>
              <a:rPr lang="en-GB" dirty="0"/>
              <a:t>100% new immunoglobulin patients reported on template (MDSAS data)</a:t>
            </a:r>
          </a:p>
          <a:p>
            <a:r>
              <a:rPr lang="en-GB" dirty="0"/>
              <a:t>New patients reviewed retrospectively</a:t>
            </a:r>
          </a:p>
          <a:p>
            <a:pPr lvl="1"/>
            <a:r>
              <a:rPr lang="en-GB" dirty="0"/>
              <a:t>All greys; 20% blues</a:t>
            </a:r>
          </a:p>
          <a:p>
            <a:r>
              <a:rPr lang="en-GB" dirty="0"/>
              <a:t>Q1 review – letter to local Trust giving feedback</a:t>
            </a:r>
          </a:p>
          <a:p>
            <a:endParaRPr lang="en-GB" dirty="0"/>
          </a:p>
        </p:txBody>
      </p:sp>
    </p:spTree>
    <p:extLst>
      <p:ext uri="{BB962C8B-B14F-4D97-AF65-F5344CB8AC3E}">
        <p14:creationId xmlns:p14="http://schemas.microsoft.com/office/powerpoint/2010/main" val="2336013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patient numbers – Q2</a:t>
            </a:r>
          </a:p>
        </p:txBody>
      </p:sp>
      <p:graphicFrame>
        <p:nvGraphicFramePr>
          <p:cNvPr id="4" name="Content Placeholder 3"/>
          <p:cNvGraphicFramePr>
            <a:graphicFrameLocks noGrp="1"/>
          </p:cNvGraphicFramePr>
          <p:nvPr>
            <p:ph idx="1"/>
          </p:nvPr>
        </p:nvGraphicFramePr>
        <p:xfrm>
          <a:off x="1981201" y="2349500"/>
          <a:ext cx="8229599" cy="296672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996348">
                  <a:extLst>
                    <a:ext uri="{9D8B030D-6E8A-4147-A177-3AD203B41FA5}">
                      <a16:colId xmlns:a16="http://schemas.microsoft.com/office/drawing/2014/main" val="20004"/>
                    </a:ext>
                  </a:extLst>
                </a:gridCol>
                <a:gridCol w="1354966">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pPr algn="ctr"/>
                      <a:r>
                        <a:rPr lang="en-GB" dirty="0"/>
                        <a:t>Trust</a:t>
                      </a:r>
                    </a:p>
                  </a:txBody>
                  <a:tcPr/>
                </a:tc>
                <a:tc>
                  <a:txBody>
                    <a:bodyPr/>
                    <a:lstStyle/>
                    <a:p>
                      <a:pPr algn="ctr"/>
                      <a:r>
                        <a:rPr lang="en-GB" dirty="0"/>
                        <a:t>Total</a:t>
                      </a:r>
                    </a:p>
                  </a:txBody>
                  <a:tcPr/>
                </a:tc>
                <a:tc>
                  <a:txBody>
                    <a:bodyPr/>
                    <a:lstStyle/>
                    <a:p>
                      <a:pPr algn="ctr"/>
                      <a:r>
                        <a:rPr lang="en-GB" dirty="0"/>
                        <a:t>Red</a:t>
                      </a:r>
                    </a:p>
                  </a:txBody>
                  <a:tcPr/>
                </a:tc>
                <a:tc>
                  <a:txBody>
                    <a:bodyPr/>
                    <a:lstStyle/>
                    <a:p>
                      <a:pPr algn="ctr"/>
                      <a:r>
                        <a:rPr lang="en-GB" dirty="0"/>
                        <a:t>Blue</a:t>
                      </a:r>
                    </a:p>
                  </a:txBody>
                  <a:tcPr/>
                </a:tc>
                <a:tc>
                  <a:txBody>
                    <a:bodyPr/>
                    <a:lstStyle/>
                    <a:p>
                      <a:pPr algn="ctr"/>
                      <a:r>
                        <a:rPr lang="en-GB" dirty="0"/>
                        <a:t>Grey</a:t>
                      </a:r>
                    </a:p>
                  </a:txBody>
                  <a:tcPr/>
                </a:tc>
                <a:tc>
                  <a:txBody>
                    <a:bodyPr/>
                    <a:lstStyle/>
                    <a:p>
                      <a:pPr algn="ctr"/>
                      <a:r>
                        <a:rPr lang="en-GB" dirty="0"/>
                        <a:t>Short term</a:t>
                      </a:r>
                    </a:p>
                  </a:txBody>
                  <a:tcPr/>
                </a:tc>
                <a:tc>
                  <a:txBody>
                    <a:bodyPr/>
                    <a:lstStyle/>
                    <a:p>
                      <a:pPr algn="ctr"/>
                      <a:r>
                        <a:rPr lang="en-GB" dirty="0"/>
                        <a:t>Long term</a:t>
                      </a:r>
                    </a:p>
                  </a:txBody>
                  <a:tcPr/>
                </a:tc>
                <a:extLst>
                  <a:ext uri="{0D108BD9-81ED-4DB2-BD59-A6C34878D82A}">
                    <a16:rowId xmlns:a16="http://schemas.microsoft.com/office/drawing/2014/main" val="10000"/>
                  </a:ext>
                </a:extLst>
              </a:tr>
              <a:tr h="370840">
                <a:tc>
                  <a:txBody>
                    <a:bodyPr/>
                    <a:lstStyle/>
                    <a:p>
                      <a:pPr algn="ctr"/>
                      <a:r>
                        <a:rPr lang="en-GB" dirty="0"/>
                        <a:t>1</a:t>
                      </a:r>
                    </a:p>
                  </a:txBody>
                  <a:tcPr/>
                </a:tc>
                <a:tc>
                  <a:txBody>
                    <a:bodyPr/>
                    <a:lstStyle/>
                    <a:p>
                      <a:pPr algn="ctr"/>
                      <a:r>
                        <a:rPr lang="en-GB" dirty="0"/>
                        <a:t>5</a:t>
                      </a:r>
                    </a:p>
                  </a:txBody>
                  <a:tcPr/>
                </a:tc>
                <a:tc>
                  <a:txBody>
                    <a:bodyPr/>
                    <a:lstStyle/>
                    <a:p>
                      <a:pPr algn="ctr"/>
                      <a:r>
                        <a:rPr lang="en-GB" dirty="0"/>
                        <a:t>3</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5</a:t>
                      </a:r>
                    </a:p>
                  </a:txBody>
                  <a:tcPr/>
                </a:tc>
                <a:tc>
                  <a:txBody>
                    <a:bodyPr/>
                    <a:lstStyle/>
                    <a:p>
                      <a:pPr algn="ctr"/>
                      <a:r>
                        <a:rPr lang="en-GB" dirty="0"/>
                        <a:t>0</a:t>
                      </a:r>
                    </a:p>
                  </a:txBody>
                  <a:tcPr/>
                </a:tc>
                <a:extLst>
                  <a:ext uri="{0D108BD9-81ED-4DB2-BD59-A6C34878D82A}">
                    <a16:rowId xmlns:a16="http://schemas.microsoft.com/office/drawing/2014/main" val="10001"/>
                  </a:ext>
                </a:extLst>
              </a:tr>
              <a:tr h="370840">
                <a:tc>
                  <a:txBody>
                    <a:bodyPr/>
                    <a:lstStyle/>
                    <a:p>
                      <a:pPr algn="ctr"/>
                      <a:r>
                        <a:rPr lang="en-GB" dirty="0"/>
                        <a:t>2</a:t>
                      </a:r>
                    </a:p>
                  </a:txBody>
                  <a:tcPr/>
                </a:tc>
                <a:tc>
                  <a:txBody>
                    <a:bodyPr/>
                    <a:lstStyle/>
                    <a:p>
                      <a:pPr algn="ctr"/>
                      <a:r>
                        <a:rPr lang="en-GB" dirty="0"/>
                        <a:t>10</a:t>
                      </a:r>
                    </a:p>
                  </a:txBody>
                  <a:tcPr/>
                </a:tc>
                <a:tc>
                  <a:txBody>
                    <a:bodyPr/>
                    <a:lstStyle/>
                    <a:p>
                      <a:pPr algn="ctr"/>
                      <a:r>
                        <a:rPr lang="en-GB" dirty="0"/>
                        <a:t>6</a:t>
                      </a:r>
                    </a:p>
                  </a:txBody>
                  <a:tcPr/>
                </a:tc>
                <a:tc>
                  <a:txBody>
                    <a:bodyPr/>
                    <a:lstStyle/>
                    <a:p>
                      <a:pPr algn="ctr"/>
                      <a:r>
                        <a:rPr lang="en-GB" dirty="0"/>
                        <a:t>3</a:t>
                      </a:r>
                    </a:p>
                  </a:txBody>
                  <a:tcPr/>
                </a:tc>
                <a:tc>
                  <a:txBody>
                    <a:bodyPr/>
                    <a:lstStyle/>
                    <a:p>
                      <a:pPr algn="ctr"/>
                      <a:r>
                        <a:rPr lang="en-GB" dirty="0"/>
                        <a:t>1</a:t>
                      </a:r>
                    </a:p>
                  </a:txBody>
                  <a:tcPr/>
                </a:tc>
                <a:tc>
                  <a:txBody>
                    <a:bodyPr/>
                    <a:lstStyle/>
                    <a:p>
                      <a:pPr algn="ctr"/>
                      <a:r>
                        <a:rPr lang="en-GB" dirty="0"/>
                        <a:t>7</a:t>
                      </a:r>
                    </a:p>
                  </a:txBody>
                  <a:tcPr/>
                </a:tc>
                <a:tc>
                  <a:txBody>
                    <a:bodyPr/>
                    <a:lstStyle/>
                    <a:p>
                      <a:pPr algn="ctr"/>
                      <a:r>
                        <a:rPr lang="en-GB" dirty="0"/>
                        <a:t>3</a:t>
                      </a:r>
                    </a:p>
                  </a:txBody>
                  <a:tcPr/>
                </a:tc>
                <a:extLst>
                  <a:ext uri="{0D108BD9-81ED-4DB2-BD59-A6C34878D82A}">
                    <a16:rowId xmlns:a16="http://schemas.microsoft.com/office/drawing/2014/main" val="10002"/>
                  </a:ext>
                </a:extLst>
              </a:tr>
              <a:tr h="370840">
                <a:tc>
                  <a:txBody>
                    <a:bodyPr/>
                    <a:lstStyle/>
                    <a:p>
                      <a:pPr algn="ctr"/>
                      <a:r>
                        <a:rPr lang="en-GB" dirty="0"/>
                        <a:t>3</a:t>
                      </a:r>
                    </a:p>
                  </a:txBody>
                  <a:tcPr/>
                </a:tc>
                <a:tc>
                  <a:txBody>
                    <a:bodyPr/>
                    <a:lstStyle/>
                    <a:p>
                      <a:pPr algn="ctr"/>
                      <a:r>
                        <a:rPr lang="en-GB" dirty="0"/>
                        <a:t>14</a:t>
                      </a:r>
                    </a:p>
                  </a:txBody>
                  <a:tcPr/>
                </a:tc>
                <a:tc>
                  <a:txBody>
                    <a:bodyPr/>
                    <a:lstStyle/>
                    <a:p>
                      <a:pPr algn="ctr"/>
                      <a:r>
                        <a:rPr lang="en-GB" dirty="0"/>
                        <a:t>5</a:t>
                      </a:r>
                    </a:p>
                  </a:txBody>
                  <a:tcPr/>
                </a:tc>
                <a:tc>
                  <a:txBody>
                    <a:bodyPr/>
                    <a:lstStyle/>
                    <a:p>
                      <a:pPr algn="ctr"/>
                      <a:r>
                        <a:rPr lang="en-GB" dirty="0"/>
                        <a:t>2</a:t>
                      </a:r>
                    </a:p>
                  </a:txBody>
                  <a:tcPr/>
                </a:tc>
                <a:tc>
                  <a:txBody>
                    <a:bodyPr/>
                    <a:lstStyle/>
                    <a:p>
                      <a:pPr algn="ctr"/>
                      <a:r>
                        <a:rPr lang="en-GB" dirty="0"/>
                        <a:t>7</a:t>
                      </a:r>
                    </a:p>
                  </a:txBody>
                  <a:tcPr/>
                </a:tc>
                <a:tc>
                  <a:txBody>
                    <a:bodyPr/>
                    <a:lstStyle/>
                    <a:p>
                      <a:pPr algn="ctr"/>
                      <a:r>
                        <a:rPr lang="en-GB" dirty="0"/>
                        <a:t>13</a:t>
                      </a:r>
                    </a:p>
                  </a:txBody>
                  <a:tcPr/>
                </a:tc>
                <a:tc>
                  <a:txBody>
                    <a:bodyPr/>
                    <a:lstStyle/>
                    <a:p>
                      <a:pPr algn="ctr"/>
                      <a:r>
                        <a:rPr lang="en-GB" dirty="0"/>
                        <a:t>1</a:t>
                      </a:r>
                    </a:p>
                  </a:txBody>
                  <a:tcPr/>
                </a:tc>
                <a:extLst>
                  <a:ext uri="{0D108BD9-81ED-4DB2-BD59-A6C34878D82A}">
                    <a16:rowId xmlns:a16="http://schemas.microsoft.com/office/drawing/2014/main" val="10003"/>
                  </a:ext>
                </a:extLst>
              </a:tr>
              <a:tr h="370840">
                <a:tc>
                  <a:txBody>
                    <a:bodyPr/>
                    <a:lstStyle/>
                    <a:p>
                      <a:pPr algn="ctr"/>
                      <a:r>
                        <a:rPr lang="en-GB" dirty="0"/>
                        <a:t>4</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10004"/>
                  </a:ext>
                </a:extLst>
              </a:tr>
              <a:tr h="370840">
                <a:tc>
                  <a:txBody>
                    <a:bodyPr/>
                    <a:lstStyle/>
                    <a:p>
                      <a:pPr algn="ctr"/>
                      <a:r>
                        <a:rPr lang="en-GB" dirty="0"/>
                        <a:t>5</a:t>
                      </a:r>
                    </a:p>
                  </a:txBody>
                  <a:tcPr/>
                </a:tc>
                <a:tc>
                  <a:txBody>
                    <a:bodyPr/>
                    <a:lstStyle/>
                    <a:p>
                      <a:pPr algn="ctr"/>
                      <a:r>
                        <a:rPr lang="en-GB" dirty="0"/>
                        <a:t>42</a:t>
                      </a:r>
                    </a:p>
                  </a:txBody>
                  <a:tcPr/>
                </a:tc>
                <a:tc>
                  <a:txBody>
                    <a:bodyPr/>
                    <a:lstStyle/>
                    <a:p>
                      <a:pPr algn="ctr"/>
                      <a:r>
                        <a:rPr lang="en-GB" dirty="0"/>
                        <a:t>23</a:t>
                      </a:r>
                    </a:p>
                  </a:txBody>
                  <a:tcPr/>
                </a:tc>
                <a:tc>
                  <a:txBody>
                    <a:bodyPr/>
                    <a:lstStyle/>
                    <a:p>
                      <a:pPr algn="ctr"/>
                      <a:r>
                        <a:rPr lang="en-GB" dirty="0"/>
                        <a:t>15</a:t>
                      </a:r>
                    </a:p>
                  </a:txBody>
                  <a:tcPr/>
                </a:tc>
                <a:tc>
                  <a:txBody>
                    <a:bodyPr/>
                    <a:lstStyle/>
                    <a:p>
                      <a:pPr algn="ctr"/>
                      <a:r>
                        <a:rPr lang="en-GB" dirty="0"/>
                        <a:t>4</a:t>
                      </a:r>
                    </a:p>
                  </a:txBody>
                  <a:tcPr/>
                </a:tc>
                <a:tc>
                  <a:txBody>
                    <a:bodyPr/>
                    <a:lstStyle/>
                    <a:p>
                      <a:pPr algn="ctr"/>
                      <a:r>
                        <a:rPr lang="en-GB" dirty="0"/>
                        <a:t>27</a:t>
                      </a:r>
                    </a:p>
                  </a:txBody>
                  <a:tcPr/>
                </a:tc>
                <a:tc>
                  <a:txBody>
                    <a:bodyPr/>
                    <a:lstStyle/>
                    <a:p>
                      <a:pPr algn="ctr"/>
                      <a:r>
                        <a:rPr lang="en-GB" dirty="0"/>
                        <a:t>15</a:t>
                      </a:r>
                    </a:p>
                  </a:txBody>
                  <a:tcPr/>
                </a:tc>
                <a:extLst>
                  <a:ext uri="{0D108BD9-81ED-4DB2-BD59-A6C34878D82A}">
                    <a16:rowId xmlns:a16="http://schemas.microsoft.com/office/drawing/2014/main" val="10005"/>
                  </a:ext>
                </a:extLst>
              </a:tr>
              <a:tr h="370840">
                <a:tc>
                  <a:txBody>
                    <a:bodyPr/>
                    <a:lstStyle/>
                    <a:p>
                      <a:pPr algn="ctr"/>
                      <a:r>
                        <a:rPr lang="en-GB" dirty="0"/>
                        <a:t>6</a:t>
                      </a:r>
                    </a:p>
                  </a:txBody>
                  <a:tcPr/>
                </a:tc>
                <a:tc>
                  <a:txBody>
                    <a:bodyPr/>
                    <a:lstStyle/>
                    <a:p>
                      <a:pPr algn="ctr"/>
                      <a:r>
                        <a:rPr lang="en-GB" dirty="0"/>
                        <a:t>7</a:t>
                      </a:r>
                    </a:p>
                  </a:txBody>
                  <a:tcPr/>
                </a:tc>
                <a:tc>
                  <a:txBody>
                    <a:bodyPr/>
                    <a:lstStyle/>
                    <a:p>
                      <a:pPr algn="ctr"/>
                      <a:r>
                        <a:rPr lang="en-GB" dirty="0"/>
                        <a:t>3</a:t>
                      </a:r>
                    </a:p>
                  </a:txBody>
                  <a:tcPr/>
                </a:tc>
                <a:tc>
                  <a:txBody>
                    <a:bodyPr/>
                    <a:lstStyle/>
                    <a:p>
                      <a:pPr algn="ctr"/>
                      <a:r>
                        <a:rPr lang="en-GB" dirty="0"/>
                        <a:t>4</a:t>
                      </a:r>
                    </a:p>
                  </a:txBody>
                  <a:tcPr/>
                </a:tc>
                <a:tc>
                  <a:txBody>
                    <a:bodyPr/>
                    <a:lstStyle/>
                    <a:p>
                      <a:pPr algn="ctr"/>
                      <a:r>
                        <a:rPr lang="en-GB" dirty="0"/>
                        <a:t>0</a:t>
                      </a:r>
                    </a:p>
                  </a:txBody>
                  <a:tcPr/>
                </a:tc>
                <a:tc>
                  <a:txBody>
                    <a:bodyPr/>
                    <a:lstStyle/>
                    <a:p>
                      <a:pPr algn="ctr"/>
                      <a:r>
                        <a:rPr lang="en-GB" dirty="0"/>
                        <a:t>3</a:t>
                      </a:r>
                    </a:p>
                  </a:txBody>
                  <a:tcPr/>
                </a:tc>
                <a:tc>
                  <a:txBody>
                    <a:bodyPr/>
                    <a:lstStyle/>
                    <a:p>
                      <a:pPr algn="ctr"/>
                      <a:r>
                        <a:rPr lang="en-GB" dirty="0"/>
                        <a:t>4</a:t>
                      </a:r>
                    </a:p>
                  </a:txBody>
                  <a:tcPr/>
                </a:tc>
                <a:extLst>
                  <a:ext uri="{0D108BD9-81ED-4DB2-BD59-A6C34878D82A}">
                    <a16:rowId xmlns:a16="http://schemas.microsoft.com/office/drawing/2014/main" val="10006"/>
                  </a:ext>
                </a:extLst>
              </a:tr>
              <a:tr h="370840">
                <a:tc>
                  <a:txBody>
                    <a:bodyPr/>
                    <a:lstStyle/>
                    <a:p>
                      <a:pPr algn="ctr"/>
                      <a:r>
                        <a:rPr lang="en-GB" b="1" dirty="0"/>
                        <a:t>TOTALS</a:t>
                      </a:r>
                    </a:p>
                  </a:txBody>
                  <a:tcPr/>
                </a:tc>
                <a:tc>
                  <a:txBody>
                    <a:bodyPr/>
                    <a:lstStyle/>
                    <a:p>
                      <a:pPr algn="ctr"/>
                      <a:r>
                        <a:rPr lang="en-GB" b="1" dirty="0"/>
                        <a:t>79</a:t>
                      </a:r>
                    </a:p>
                  </a:txBody>
                  <a:tcPr/>
                </a:tc>
                <a:tc>
                  <a:txBody>
                    <a:bodyPr/>
                    <a:lstStyle/>
                    <a:p>
                      <a:pPr algn="ctr"/>
                      <a:r>
                        <a:rPr lang="en-GB" b="1" dirty="0"/>
                        <a:t>40</a:t>
                      </a:r>
                    </a:p>
                  </a:txBody>
                  <a:tcPr/>
                </a:tc>
                <a:tc>
                  <a:txBody>
                    <a:bodyPr/>
                    <a:lstStyle/>
                    <a:p>
                      <a:pPr algn="ctr"/>
                      <a:r>
                        <a:rPr lang="en-GB" b="1" dirty="0"/>
                        <a:t>26</a:t>
                      </a:r>
                    </a:p>
                  </a:txBody>
                  <a:tcPr/>
                </a:tc>
                <a:tc>
                  <a:txBody>
                    <a:bodyPr/>
                    <a:lstStyle/>
                    <a:p>
                      <a:pPr algn="ctr"/>
                      <a:r>
                        <a:rPr lang="en-GB" b="1" dirty="0"/>
                        <a:t>13</a:t>
                      </a:r>
                    </a:p>
                  </a:txBody>
                  <a:tcPr/>
                </a:tc>
                <a:tc>
                  <a:txBody>
                    <a:bodyPr/>
                    <a:lstStyle/>
                    <a:p>
                      <a:pPr algn="ctr"/>
                      <a:r>
                        <a:rPr lang="en-GB" b="1" dirty="0"/>
                        <a:t>56</a:t>
                      </a:r>
                    </a:p>
                  </a:txBody>
                  <a:tcPr/>
                </a:tc>
                <a:tc>
                  <a:txBody>
                    <a:bodyPr/>
                    <a:lstStyle/>
                    <a:p>
                      <a:pPr algn="ctr"/>
                      <a:r>
                        <a:rPr lang="en-GB" b="1" dirty="0"/>
                        <a:t>23</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55658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patient review cycle</a:t>
            </a:r>
          </a:p>
        </p:txBody>
      </p:sp>
      <p:graphicFrame>
        <p:nvGraphicFramePr>
          <p:cNvPr id="4" name="Content Placeholder 3"/>
          <p:cNvGraphicFramePr>
            <a:graphicFrameLocks noGrp="1"/>
          </p:cNvGraphicFramePr>
          <p:nvPr>
            <p:ph idx="1"/>
          </p:nvPr>
        </p:nvGraphicFramePr>
        <p:xfrm>
          <a:off x="1981200" y="2349501"/>
          <a:ext cx="8229600" cy="352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2887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Patient review template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51094" y="2060848"/>
            <a:ext cx="6892956" cy="338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26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1F4019-D4E6-4390-99D5-52C1F8DE43C1}"/>
              </a:ext>
            </a:extLst>
          </p:cNvPr>
          <p:cNvSpPr>
            <a:spLocks noGrp="1"/>
          </p:cNvSpPr>
          <p:nvPr>
            <p:ph sz="quarter" idx="10"/>
          </p:nvPr>
        </p:nvSpPr>
        <p:spPr>
          <a:xfrm>
            <a:off x="620240" y="1649627"/>
            <a:ext cx="10316899" cy="4683812"/>
          </a:xfrm>
        </p:spPr>
        <p:txBody>
          <a:bodyPr/>
          <a:lstStyle/>
          <a:p>
            <a:pPr marL="0" indent="0">
              <a:buNone/>
            </a:pPr>
            <a:r>
              <a:rPr lang="en-GB" sz="2400" b="1" dirty="0">
                <a:solidFill>
                  <a:srgbClr val="0070C0"/>
                </a:solidFill>
              </a:rPr>
              <a:t>Ig-referral system</a:t>
            </a:r>
          </a:p>
          <a:p>
            <a:r>
              <a:rPr lang="en-GB" sz="1867" b="1" dirty="0">
                <a:solidFill>
                  <a:srgbClr val="0070C0"/>
                </a:solidFill>
              </a:rPr>
              <a:t>Phase 1 pilot: two SRIAPs testing the system to confirm concept</a:t>
            </a:r>
          </a:p>
          <a:p>
            <a:r>
              <a:rPr lang="en-GB" sz="1867" b="1" dirty="0">
                <a:solidFill>
                  <a:srgbClr val="0070C0"/>
                </a:solidFill>
              </a:rPr>
              <a:t>Phase 2 pilot: additional SRIAPs; extending to all trusts within a SRIAP</a:t>
            </a:r>
          </a:p>
          <a:p>
            <a:r>
              <a:rPr lang="en-GB" sz="1867" b="1" dirty="0">
                <a:solidFill>
                  <a:srgbClr val="0070C0"/>
                </a:solidFill>
              </a:rPr>
              <a:t>Updates to the system based on initial feedback – version 1.5</a:t>
            </a:r>
          </a:p>
          <a:p>
            <a:r>
              <a:rPr lang="en-GB" sz="1867" b="1" dirty="0">
                <a:solidFill>
                  <a:srgbClr val="0070C0"/>
                </a:solidFill>
              </a:rPr>
              <a:t>Phase 3: roll out to all trusts </a:t>
            </a:r>
          </a:p>
          <a:p>
            <a:r>
              <a:rPr lang="en-GB" sz="1867" b="1" dirty="0">
                <a:solidFill>
                  <a:srgbClr val="0070C0"/>
                </a:solidFill>
              </a:rPr>
              <a:t>How to embed the system in to local processes</a:t>
            </a:r>
          </a:p>
          <a:p>
            <a:r>
              <a:rPr lang="en-GB" sz="1867" b="1" dirty="0">
                <a:solidFill>
                  <a:srgbClr val="0070C0"/>
                </a:solidFill>
              </a:rPr>
              <a:t>Sharing best practice</a:t>
            </a:r>
          </a:p>
          <a:p>
            <a:r>
              <a:rPr lang="en-GB" sz="1867" b="1" dirty="0">
                <a:solidFill>
                  <a:srgbClr val="0070C0"/>
                </a:solidFill>
              </a:rPr>
              <a:t>Developing core principles to support SRIAPs, built on current Terms of Reference and KPIs and to include learnings from phase 1 and 2 testing</a:t>
            </a:r>
          </a:p>
          <a:p>
            <a:endParaRPr lang="en-GB" sz="1867" b="1" dirty="0">
              <a:solidFill>
                <a:srgbClr val="0070C0"/>
              </a:solidFill>
            </a:endParaRPr>
          </a:p>
        </p:txBody>
      </p:sp>
      <p:sp>
        <p:nvSpPr>
          <p:cNvPr id="3" name="Title 2">
            <a:extLst>
              <a:ext uri="{FF2B5EF4-FFF2-40B4-BE49-F238E27FC236}">
                <a16:creationId xmlns:a16="http://schemas.microsoft.com/office/drawing/2014/main" id="{F03BC1B1-778D-48AE-AD93-EEFBF3A289CD}"/>
              </a:ext>
            </a:extLst>
          </p:cNvPr>
          <p:cNvSpPr>
            <a:spLocks noGrp="1"/>
          </p:cNvSpPr>
          <p:nvPr>
            <p:ph type="title"/>
          </p:nvPr>
        </p:nvSpPr>
        <p:spPr>
          <a:xfrm>
            <a:off x="614922" y="854465"/>
            <a:ext cx="8756073" cy="611649"/>
          </a:xfrm>
        </p:spPr>
        <p:txBody>
          <a:bodyPr/>
          <a:lstStyle/>
          <a:p>
            <a:r>
              <a:rPr lang="en-GB" sz="3733" b="1" dirty="0"/>
              <a:t>In progress</a:t>
            </a:r>
          </a:p>
        </p:txBody>
      </p:sp>
    </p:spTree>
    <p:extLst>
      <p:ext uri="{BB962C8B-B14F-4D97-AF65-F5344CB8AC3E}">
        <p14:creationId xmlns:p14="http://schemas.microsoft.com/office/powerpoint/2010/main" val="17288564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 – Q1 examples</a:t>
            </a:r>
          </a:p>
        </p:txBody>
      </p:sp>
      <p:sp>
        <p:nvSpPr>
          <p:cNvPr id="3" name="Content Placeholder 2"/>
          <p:cNvSpPr>
            <a:spLocks noGrp="1"/>
          </p:cNvSpPr>
          <p:nvPr>
            <p:ph idx="1"/>
          </p:nvPr>
        </p:nvSpPr>
        <p:spPr/>
        <p:txBody>
          <a:bodyPr>
            <a:normAutofit/>
          </a:bodyPr>
          <a:lstStyle/>
          <a:p>
            <a:r>
              <a:rPr lang="en-GB" dirty="0"/>
              <a:t>Treatment not in line with guidance</a:t>
            </a:r>
          </a:p>
          <a:p>
            <a:r>
              <a:rPr lang="en-GB" dirty="0"/>
              <a:t>Local approval process challenged</a:t>
            </a:r>
          </a:p>
          <a:p>
            <a:r>
              <a:rPr lang="en-GB" dirty="0"/>
              <a:t>Baseline measures not included on request from</a:t>
            </a:r>
          </a:p>
          <a:p>
            <a:r>
              <a:rPr lang="en-GB" dirty="0"/>
              <a:t>Second dose appropriateness</a:t>
            </a:r>
          </a:p>
          <a:p>
            <a:r>
              <a:rPr lang="en-GB" dirty="0"/>
              <a:t>Appropriate use</a:t>
            </a:r>
          </a:p>
          <a:p>
            <a:r>
              <a:rPr lang="en-GB" dirty="0"/>
              <a:t>Funding stream clarification</a:t>
            </a:r>
          </a:p>
          <a:p>
            <a:endParaRPr lang="en-GB" dirty="0"/>
          </a:p>
        </p:txBody>
      </p:sp>
    </p:spTree>
    <p:extLst>
      <p:ext uri="{BB962C8B-B14F-4D97-AF65-F5344CB8AC3E}">
        <p14:creationId xmlns:p14="http://schemas.microsoft.com/office/powerpoint/2010/main" val="1079841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MDSAS data</a:t>
            </a:r>
          </a:p>
        </p:txBody>
      </p:sp>
      <p:sp>
        <p:nvSpPr>
          <p:cNvPr id="3" name="Content Placeholder 2"/>
          <p:cNvSpPr>
            <a:spLocks noGrp="1"/>
          </p:cNvSpPr>
          <p:nvPr>
            <p:ph idx="1"/>
          </p:nvPr>
        </p:nvSpPr>
        <p:spPr/>
        <p:txBody>
          <a:bodyPr>
            <a:normAutofit/>
          </a:bodyPr>
          <a:lstStyle/>
          <a:p>
            <a:r>
              <a:rPr lang="en-GB" dirty="0"/>
              <a:t>Information download from MDSAS database</a:t>
            </a:r>
          </a:p>
          <a:p>
            <a:r>
              <a:rPr lang="en-GB" dirty="0"/>
              <a:t>Identify patients for quarterly review</a:t>
            </a:r>
          </a:p>
          <a:p>
            <a:r>
              <a:rPr lang="en-GB" dirty="0"/>
              <a:t>Identify progress with outcome measures and follow up recording – CQUIN</a:t>
            </a:r>
          </a:p>
          <a:p>
            <a:r>
              <a:rPr lang="en-GB" dirty="0"/>
              <a:t>Missing parameters – NHS number / Consultant</a:t>
            </a:r>
          </a:p>
          <a:p>
            <a:pPr marL="0" indent="0">
              <a:buNone/>
            </a:pPr>
            <a:endParaRPr lang="en-GB" dirty="0"/>
          </a:p>
        </p:txBody>
      </p:sp>
    </p:spTree>
    <p:extLst>
      <p:ext uri="{BB962C8B-B14F-4D97-AF65-F5344CB8AC3E}">
        <p14:creationId xmlns:p14="http://schemas.microsoft.com/office/powerpoint/2010/main" val="361765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1F4019-D4E6-4390-99D5-52C1F8DE43C1}"/>
              </a:ext>
            </a:extLst>
          </p:cNvPr>
          <p:cNvSpPr>
            <a:spLocks noGrp="1"/>
          </p:cNvSpPr>
          <p:nvPr>
            <p:ph sz="quarter" idx="10"/>
          </p:nvPr>
        </p:nvSpPr>
        <p:spPr>
          <a:xfrm>
            <a:off x="614922" y="2157220"/>
            <a:ext cx="10316899" cy="4344383"/>
          </a:xfrm>
        </p:spPr>
        <p:txBody>
          <a:bodyPr/>
          <a:lstStyle/>
          <a:p>
            <a:r>
              <a:rPr lang="en-GB" sz="1867" b="1" dirty="0">
                <a:solidFill>
                  <a:srgbClr val="0070C0"/>
                </a:solidFill>
              </a:rPr>
              <a:t>Some additional SCIg available</a:t>
            </a:r>
          </a:p>
          <a:p>
            <a:pPr marL="0" indent="0">
              <a:buNone/>
            </a:pPr>
            <a:endParaRPr lang="en-GB" sz="1867" b="1" dirty="0">
              <a:solidFill>
                <a:srgbClr val="0070C0"/>
              </a:solidFill>
            </a:endParaRPr>
          </a:p>
          <a:p>
            <a:r>
              <a:rPr lang="en-GB" sz="1867" b="1" dirty="0">
                <a:solidFill>
                  <a:srgbClr val="0070C0"/>
                </a:solidFill>
              </a:rPr>
              <a:t>Consider for both existing and new patients as appropriate</a:t>
            </a:r>
          </a:p>
          <a:p>
            <a:pPr marL="0" indent="0">
              <a:buNone/>
            </a:pPr>
            <a:endParaRPr lang="en-GB" sz="1867" b="1" dirty="0">
              <a:solidFill>
                <a:srgbClr val="0070C0"/>
              </a:solidFill>
            </a:endParaRPr>
          </a:p>
          <a:p>
            <a:r>
              <a:rPr lang="en-GB" sz="1867" b="1" dirty="0">
                <a:solidFill>
                  <a:srgbClr val="0070C0"/>
                </a:solidFill>
              </a:rPr>
              <a:t>Over-sight by SRIAP</a:t>
            </a:r>
          </a:p>
          <a:p>
            <a:pPr marL="0" indent="0">
              <a:buNone/>
            </a:pPr>
            <a:endParaRPr lang="en-GB" sz="1867" b="1" dirty="0">
              <a:solidFill>
                <a:srgbClr val="0070C0"/>
              </a:solidFill>
            </a:endParaRPr>
          </a:p>
          <a:p>
            <a:r>
              <a:rPr lang="en-GB" sz="1867" b="1" dirty="0">
                <a:solidFill>
                  <a:srgbClr val="0070C0"/>
                </a:solidFill>
              </a:rPr>
              <a:t>Confirm stock availability with company, who will inform CMU of any changes</a:t>
            </a:r>
          </a:p>
          <a:p>
            <a:endParaRPr lang="en-GB" sz="1867" b="1" dirty="0">
              <a:solidFill>
                <a:srgbClr val="0070C0"/>
              </a:solidFill>
            </a:endParaRPr>
          </a:p>
        </p:txBody>
      </p:sp>
      <p:sp>
        <p:nvSpPr>
          <p:cNvPr id="3" name="Title 2">
            <a:extLst>
              <a:ext uri="{FF2B5EF4-FFF2-40B4-BE49-F238E27FC236}">
                <a16:creationId xmlns:a16="http://schemas.microsoft.com/office/drawing/2014/main" id="{F03BC1B1-778D-48AE-AD93-EEFBF3A289CD}"/>
              </a:ext>
            </a:extLst>
          </p:cNvPr>
          <p:cNvSpPr>
            <a:spLocks noGrp="1"/>
          </p:cNvSpPr>
          <p:nvPr>
            <p:ph type="title"/>
          </p:nvPr>
        </p:nvSpPr>
        <p:spPr>
          <a:xfrm>
            <a:off x="614922" y="854465"/>
            <a:ext cx="8756073" cy="611649"/>
          </a:xfrm>
        </p:spPr>
        <p:txBody>
          <a:bodyPr/>
          <a:lstStyle/>
          <a:p>
            <a:r>
              <a:rPr lang="en-GB" sz="3733" b="1" dirty="0"/>
              <a:t>Subcutaneous Immunoglobulin (</a:t>
            </a:r>
            <a:r>
              <a:rPr lang="en-GB" sz="3733" b="1" dirty="0" err="1"/>
              <a:t>SCIg</a:t>
            </a:r>
            <a:r>
              <a:rPr lang="en-GB" sz="3733" b="1" dirty="0"/>
              <a:t>)</a:t>
            </a:r>
            <a:br>
              <a:rPr lang="en-GB" sz="3733" b="1" dirty="0"/>
            </a:br>
            <a:br>
              <a:rPr lang="en-GB" sz="3733" b="1" dirty="0"/>
            </a:br>
            <a:endParaRPr lang="en-GB" sz="3733" b="1" dirty="0"/>
          </a:p>
        </p:txBody>
      </p:sp>
    </p:spTree>
    <p:extLst>
      <p:ext uri="{BB962C8B-B14F-4D97-AF65-F5344CB8AC3E}">
        <p14:creationId xmlns:p14="http://schemas.microsoft.com/office/powerpoint/2010/main" val="429054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924" y="332658"/>
            <a:ext cx="9621052" cy="2016223"/>
          </a:xfrm>
        </p:spPr>
        <p:txBody>
          <a:bodyPr>
            <a:normAutofit/>
          </a:bodyPr>
          <a:lstStyle/>
          <a:p>
            <a:pPr algn="ctr"/>
            <a:r>
              <a:rPr lang="en-GB" b="1" dirty="0"/>
              <a:t>Learning Curve</a:t>
            </a:r>
            <a:r>
              <a:rPr lang="en-GB" dirty="0"/>
              <a:t> </a:t>
            </a:r>
            <a:br>
              <a:rPr lang="en-GB" dirty="0"/>
            </a:br>
            <a:r>
              <a:rPr lang="en-GB" sz="2700" dirty="0"/>
              <a:t>National Immunoglobulin Database Meeting</a:t>
            </a:r>
            <a:br>
              <a:rPr lang="en-GB" sz="2700" dirty="0"/>
            </a:br>
            <a:endParaRPr lang="en-GB" sz="2700" dirty="0"/>
          </a:p>
        </p:txBody>
      </p:sp>
      <p:sp>
        <p:nvSpPr>
          <p:cNvPr id="3" name="Subtitle 2"/>
          <p:cNvSpPr>
            <a:spLocks noGrp="1"/>
          </p:cNvSpPr>
          <p:nvPr>
            <p:ph type="subTitle" idx="1"/>
          </p:nvPr>
        </p:nvSpPr>
        <p:spPr>
          <a:xfrm>
            <a:off x="3529650" y="1601207"/>
            <a:ext cx="6400800" cy="1766513"/>
          </a:xfrm>
        </p:spPr>
        <p:txBody>
          <a:bodyPr>
            <a:noAutofit/>
          </a:bodyPr>
          <a:lstStyle/>
          <a:p>
            <a:pPr>
              <a:spcBef>
                <a:spcPts val="0"/>
              </a:spcBef>
            </a:pPr>
            <a:br>
              <a:rPr lang="en-GB" dirty="0"/>
            </a:br>
            <a:r>
              <a:rPr lang="en-GB" dirty="0">
                <a:solidFill>
                  <a:schemeClr val="tx1"/>
                </a:solidFill>
              </a:rPr>
              <a:t>London  - 13</a:t>
            </a:r>
            <a:r>
              <a:rPr lang="en-GB" baseline="30000" dirty="0">
                <a:solidFill>
                  <a:schemeClr val="tx1"/>
                </a:solidFill>
              </a:rPr>
              <a:t>th</a:t>
            </a:r>
            <a:r>
              <a:rPr lang="en-GB" dirty="0">
                <a:solidFill>
                  <a:schemeClr val="tx1"/>
                </a:solidFill>
              </a:rPr>
              <a:t> December 2019 </a:t>
            </a:r>
          </a:p>
          <a:p>
            <a:pPr>
              <a:spcBef>
                <a:spcPts val="0"/>
              </a:spcBef>
            </a:pPr>
            <a:endParaRPr lang="en-GB" dirty="0"/>
          </a:p>
          <a:p>
            <a:pPr>
              <a:spcBef>
                <a:spcPts val="0"/>
              </a:spcBef>
            </a:pPr>
            <a:r>
              <a:rPr lang="en-GB" sz="2000" dirty="0">
                <a:solidFill>
                  <a:schemeClr val="tx1"/>
                </a:solidFill>
              </a:rPr>
              <a:t>Southwest SRIAP</a:t>
            </a:r>
          </a:p>
          <a:p>
            <a:pPr>
              <a:spcBef>
                <a:spcPts val="0"/>
              </a:spcBef>
            </a:pPr>
            <a:r>
              <a:rPr lang="en-GB" sz="2000" dirty="0">
                <a:solidFill>
                  <a:schemeClr val="tx1"/>
                </a:solidFill>
              </a:rPr>
              <a:t>Christine Symons &amp; Susan Marett</a:t>
            </a:r>
          </a:p>
        </p:txBody>
      </p:sp>
      <p:pic>
        <p:nvPicPr>
          <p:cNvPr id="5" name="Picture 27" descr="C:\Users\Maretts\AppData\Local\Microsoft\Windows\INetCache\IE\5ELX8M67\brainstorm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124" y="3307717"/>
            <a:ext cx="2893613" cy="201622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3092669" y="6342779"/>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Southwest SRIAP</a:t>
            </a:r>
          </a:p>
        </p:txBody>
      </p:sp>
    </p:spTree>
    <p:extLst>
      <p:ext uri="{BB962C8B-B14F-4D97-AF65-F5344CB8AC3E}">
        <p14:creationId xmlns:p14="http://schemas.microsoft.com/office/powerpoint/2010/main" val="252705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1981200" y="274638"/>
            <a:ext cx="8229600" cy="886110"/>
          </a:xfrm>
        </p:spPr>
        <p:txBody>
          <a:bodyPr/>
          <a:lstStyle/>
          <a:p>
            <a:r>
              <a:rPr lang="en-GB" sz="4000" b="1" dirty="0"/>
              <a:t>Starting out</a:t>
            </a:r>
            <a:r>
              <a:rPr lang="en-GB" dirty="0"/>
              <a:t> </a:t>
            </a:r>
          </a:p>
        </p:txBody>
      </p:sp>
      <p:sp>
        <p:nvSpPr>
          <p:cNvPr id="29" name="Title 22"/>
          <p:cNvSpPr>
            <a:spLocks noGrp="1"/>
          </p:cNvSpPr>
          <p:nvPr>
            <p:ph idx="1"/>
          </p:nvPr>
        </p:nvSpPr>
        <p:spPr>
          <a:xfrm>
            <a:off x="2396069" y="1376772"/>
            <a:ext cx="7408333" cy="4698522"/>
          </a:xfrm>
        </p:spPr>
        <p:txBody>
          <a:bodyPr>
            <a:normAutofit/>
          </a:bodyPr>
          <a:lstStyle/>
          <a:p>
            <a:pPr lvl="0"/>
            <a:endParaRPr lang="en-GB" sz="2000" dirty="0">
              <a:latin typeface="Calibri"/>
              <a:ea typeface="Calibri"/>
            </a:endParaRPr>
          </a:p>
          <a:p>
            <a:pPr marL="0" indent="0">
              <a:buNone/>
            </a:pPr>
            <a:endParaRPr lang="en-GB" sz="2000" dirty="0">
              <a:latin typeface="Calibri"/>
              <a:ea typeface="Calibri"/>
            </a:endParaRPr>
          </a:p>
          <a:p>
            <a:pPr marL="0" indent="0">
              <a:buNone/>
            </a:pPr>
            <a:endParaRPr lang="en-GB" sz="2000" dirty="0">
              <a:latin typeface="Calibri"/>
              <a:ea typeface="Calibri"/>
            </a:endParaRPr>
          </a:p>
          <a:p>
            <a:pPr marL="0" indent="0">
              <a:buNone/>
            </a:pPr>
            <a:endParaRPr lang="en-GB" sz="2000" dirty="0">
              <a:latin typeface="Calibri"/>
              <a:ea typeface="Calibri"/>
            </a:endParaRPr>
          </a:p>
          <a:p>
            <a:pPr marL="0" indent="0">
              <a:buNone/>
            </a:pPr>
            <a:endParaRPr lang="en-GB" sz="2000" dirty="0">
              <a:latin typeface="Calibri"/>
              <a:ea typeface="Calibri"/>
            </a:endParaRPr>
          </a:p>
          <a:p>
            <a:pPr>
              <a:spcBef>
                <a:spcPts val="0"/>
              </a:spcBef>
            </a:pPr>
            <a:r>
              <a:rPr lang="en-GB" sz="2400" dirty="0">
                <a:latin typeface="Calibri"/>
                <a:ea typeface="Calibri"/>
              </a:rPr>
              <a:t>Job description </a:t>
            </a:r>
          </a:p>
          <a:p>
            <a:pPr marL="0" indent="0">
              <a:spcBef>
                <a:spcPts val="0"/>
              </a:spcBef>
              <a:buNone/>
            </a:pPr>
            <a:endParaRPr lang="en-GB" sz="2400" dirty="0">
              <a:latin typeface="Calibri"/>
              <a:ea typeface="Calibri"/>
            </a:endParaRPr>
          </a:p>
          <a:p>
            <a:pPr>
              <a:spcBef>
                <a:spcPts val="0"/>
              </a:spcBef>
            </a:pPr>
            <a:r>
              <a:rPr lang="en-GB" sz="2400" dirty="0">
                <a:ea typeface="Calibri"/>
              </a:rPr>
              <a:t>Venue &amp; Equipment (space!) </a:t>
            </a:r>
          </a:p>
          <a:p>
            <a:pPr>
              <a:spcBef>
                <a:spcPts val="0"/>
              </a:spcBef>
            </a:pPr>
            <a:endParaRPr lang="en-GB" sz="2400" dirty="0">
              <a:latin typeface="Calibri"/>
              <a:ea typeface="Calibri"/>
            </a:endParaRPr>
          </a:p>
          <a:p>
            <a:pPr>
              <a:spcBef>
                <a:spcPts val="0"/>
              </a:spcBef>
            </a:pPr>
            <a:r>
              <a:rPr lang="en-GB" sz="2400" dirty="0">
                <a:latin typeface="Calibri"/>
                <a:ea typeface="Calibri"/>
              </a:rPr>
              <a:t>Timetable – to fit with established clinic commitments across the panel members. </a:t>
            </a:r>
          </a:p>
          <a:p>
            <a:pPr>
              <a:spcBef>
                <a:spcPts val="0"/>
              </a:spcBef>
            </a:pPr>
            <a:endParaRPr lang="en-GB" sz="2400" dirty="0">
              <a:latin typeface="Calibri"/>
              <a:ea typeface="Calibri"/>
            </a:endParaRPr>
          </a:p>
          <a:p>
            <a:pPr>
              <a:spcBef>
                <a:spcPts val="0"/>
              </a:spcBef>
            </a:pPr>
            <a:r>
              <a:rPr lang="en-GB" sz="2400" dirty="0">
                <a:latin typeface="Calibri"/>
                <a:ea typeface="Calibri"/>
              </a:rPr>
              <a:t>Process for dealing with referrals and responses. </a:t>
            </a:r>
          </a:p>
        </p:txBody>
      </p:sp>
      <p:pic>
        <p:nvPicPr>
          <p:cNvPr id="1030" name="Picture 6" descr="C:\Users\Maretts\AppData\Local\Microsoft\Windows\INetCache\IE\760UXEXI\challenges-streetsig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1799" y="1160748"/>
            <a:ext cx="3120346" cy="140415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GB"/>
              <a:t>Southwest SRIAP</a:t>
            </a:r>
          </a:p>
        </p:txBody>
      </p:sp>
    </p:spTree>
    <p:extLst>
      <p:ext uri="{BB962C8B-B14F-4D97-AF65-F5344CB8AC3E}">
        <p14:creationId xmlns:p14="http://schemas.microsoft.com/office/powerpoint/2010/main" val="3712854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r">
          <a:defRPr sz="2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10213</TotalTime>
  <Words>3325</Words>
  <Application>Microsoft Office PowerPoint</Application>
  <PresentationFormat>Widescreen</PresentationFormat>
  <Paragraphs>618</Paragraphs>
  <Slides>61</Slides>
  <Notes>23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61</vt:i4>
      </vt:variant>
    </vt:vector>
  </HeadingPairs>
  <TitlesOfParts>
    <vt:vector size="73" baseType="lpstr">
      <vt:lpstr>Arial</vt:lpstr>
      <vt:lpstr>Arial Rounded MT Bold</vt:lpstr>
      <vt:lpstr>Calibri</vt:lpstr>
      <vt:lpstr>Calibri Light</vt:lpstr>
      <vt:lpstr>Garamond</vt:lpstr>
      <vt:lpstr>Wingdings</vt:lpstr>
      <vt:lpstr>Office Theme</vt:lpstr>
      <vt:lpstr>1_Office Theme</vt:lpstr>
      <vt:lpstr>2_Office Theme</vt:lpstr>
      <vt:lpstr>3_Office Theme</vt:lpstr>
      <vt:lpstr>Custom Design</vt:lpstr>
      <vt:lpstr>4_Office Theme</vt:lpstr>
      <vt:lpstr>NHS England immunoglobulin commissioning update</vt:lpstr>
      <vt:lpstr> </vt:lpstr>
      <vt:lpstr>Achievements to date</vt:lpstr>
      <vt:lpstr>In progress</vt:lpstr>
      <vt:lpstr>In progress</vt:lpstr>
      <vt:lpstr>In progress</vt:lpstr>
      <vt:lpstr>Subcutaneous Immunoglobulin (SCIg)  </vt:lpstr>
      <vt:lpstr>Learning Curve  National Immunoglobulin Database Meeting </vt:lpstr>
      <vt:lpstr>Starting out </vt:lpstr>
      <vt:lpstr>Once Established </vt:lpstr>
      <vt:lpstr>Process for existing Ig usage. </vt:lpstr>
      <vt:lpstr>Form NOT received by panel  following identification of review date</vt:lpstr>
      <vt:lpstr>PowerPoint Presentation</vt:lpstr>
      <vt:lpstr>PowerPoint Presentation</vt:lpstr>
      <vt:lpstr>End of year 1  </vt:lpstr>
      <vt:lpstr>PowerPoint Presentation</vt:lpstr>
      <vt:lpstr>The East of England IAP</vt:lpstr>
      <vt:lpstr>Process of prescribing</vt:lpstr>
      <vt:lpstr>Patient on ward requires treatment</vt:lpstr>
      <vt:lpstr>Dose determining weight</vt:lpstr>
      <vt:lpstr>PowerPoint Presentation</vt:lpstr>
      <vt:lpstr>PowerPoint Presentation</vt:lpstr>
      <vt:lpstr>PowerPoint Presentation</vt:lpstr>
      <vt:lpstr>Mechanism for approval</vt:lpstr>
      <vt:lpstr>Patient on ward requires treatment</vt:lpstr>
      <vt:lpstr>Approval – per indication</vt:lpstr>
      <vt:lpstr>Complete / submit application form</vt:lpstr>
      <vt:lpstr>Process of prescribing</vt:lpstr>
      <vt:lpstr>Patient on ward requires treatment</vt:lpstr>
      <vt:lpstr>Underpinned by</vt:lpstr>
      <vt:lpstr>Underpinned by</vt:lpstr>
      <vt:lpstr>Monitoring</vt:lpstr>
      <vt:lpstr>PowerPoint Presentation</vt:lpstr>
      <vt:lpstr>Core Practice Standards</vt:lpstr>
      <vt:lpstr>Regional principles</vt:lpstr>
      <vt:lpstr>PowerPoint Presentation</vt:lpstr>
      <vt:lpstr>SRIAP allocation monitoring</vt:lpstr>
      <vt:lpstr>Tracking outcome measures</vt:lpstr>
      <vt:lpstr>Daniel Clarke UHNM Sub-Regional Assessment Panel</vt:lpstr>
      <vt:lpstr>Where is Stoke?</vt:lpstr>
      <vt:lpstr>The Road to Panel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lpstr>…What Went Well</vt:lpstr>
      <vt:lpstr>…And What Went Not So Well!</vt:lpstr>
      <vt:lpstr>Thank  You!</vt:lpstr>
      <vt:lpstr>New patient review, Communication, MDSAS data recording</vt:lpstr>
      <vt:lpstr>West Yorkshire SRIAP</vt:lpstr>
      <vt:lpstr>New patient review </vt:lpstr>
      <vt:lpstr>New patient numbers – Q2</vt:lpstr>
      <vt:lpstr>New patient review cycle</vt:lpstr>
      <vt:lpstr>Patient review template</vt:lpstr>
      <vt:lpstr>Communication – Q1 examples</vt:lpstr>
      <vt:lpstr>Using MDSAS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NHS Long Term Plan</dc:title>
  <dc:creator>Mike Forster</dc:creator>
  <cp:lastModifiedBy>Mark Foster</cp:lastModifiedBy>
  <cp:revision>391</cp:revision>
  <dcterms:created xsi:type="dcterms:W3CDTF">2018-12-18T14:40:44Z</dcterms:created>
  <dcterms:modified xsi:type="dcterms:W3CDTF">2019-12-11T17:02:07Z</dcterms:modified>
</cp:coreProperties>
</file>